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5" r:id="rId5"/>
  </p:sldMasterIdLst>
  <p:notesMasterIdLst>
    <p:notesMasterId r:id="rId9"/>
  </p:notesMasterIdLst>
  <p:sldIdLst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25C7C-632D-4FDA-9C9B-B6C82A232E1C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68317-CF69-4028-B7F9-3C66108CE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67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080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343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574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3" name="Google Shape;53;p11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769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494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1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663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Google Shape;24;p5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468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142516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3601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/>
          <p:nvPr/>
        </p:nvSpPr>
        <p:spPr>
          <a:xfrm>
            <a:off x="11151283" y="6186163"/>
            <a:ext cx="399700" cy="38164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9" name="Google Shape;129;p19"/>
          <p:cNvSpPr/>
          <p:nvPr/>
        </p:nvSpPr>
        <p:spPr>
          <a:xfrm rot="2466717">
            <a:off x="11457004" y="243226"/>
            <a:ext cx="555368" cy="53028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0" name="Google Shape;130;p19"/>
          <p:cNvSpPr/>
          <p:nvPr/>
        </p:nvSpPr>
        <p:spPr>
          <a:xfrm rot="-1609245">
            <a:off x="139561" y="195649"/>
            <a:ext cx="399633" cy="38160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1" name="Google Shape;131;p19"/>
          <p:cNvSpPr/>
          <p:nvPr/>
        </p:nvSpPr>
        <p:spPr>
          <a:xfrm rot="2926063">
            <a:off x="619110" y="5977505"/>
            <a:ext cx="299305" cy="285787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2" name="Google Shape;132;p19"/>
          <p:cNvSpPr/>
          <p:nvPr/>
        </p:nvSpPr>
        <p:spPr>
          <a:xfrm rot="-1609158">
            <a:off x="10936321" y="379636"/>
            <a:ext cx="269643" cy="25746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3" name="Google Shape;133;p19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B600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>
              <a:solidFill>
                <a:srgbClr val="FFB6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87010" y="1167812"/>
          <a:ext cx="10863975" cy="1483359"/>
        </p:xfrm>
        <a:graphic>
          <a:graphicData uri="http://schemas.openxmlformats.org/drawingml/2006/table">
            <a:tbl>
              <a:tblPr firstRow="1" bandRow="1"/>
              <a:tblGrid>
                <a:gridCol w="2172795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172795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172795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172795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172795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accident-prone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accountancy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apparent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audible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care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accommodate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align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appreciate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available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beneficial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accompany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amateur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assign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bare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Twinkl Cursive Unlooped" panose="02000000000000000000" pitchFamily="2" charset="0"/>
                        </a:rPr>
                        <a:t>best-known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sp>
        <p:nvSpPr>
          <p:cNvPr id="19" name="Google Shape;138;p20"/>
          <p:cNvSpPr txBox="1">
            <a:spLocks/>
          </p:cNvSpPr>
          <p:nvPr/>
        </p:nvSpPr>
        <p:spPr>
          <a:xfrm>
            <a:off x="768762" y="2721629"/>
            <a:ext cx="10703772" cy="126343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spcBef>
                <a:spcPts val="800"/>
              </a:spcBef>
            </a:pPr>
            <a:r>
              <a:rPr lang="en-GB" sz="3333" b="1" kern="0" dirty="0">
                <a:solidFill>
                  <a:srgbClr val="666666"/>
                </a:solidFill>
                <a:latin typeface="Raleway Thin" panose="020B0604020202020204" charset="0"/>
              </a:rPr>
              <a:t>Sound association</a:t>
            </a:r>
          </a:p>
          <a:p>
            <a:pPr defTabSz="1219170">
              <a:spcBef>
                <a:spcPts val="800"/>
              </a:spcBef>
            </a:pPr>
            <a:r>
              <a:rPr lang="en-GB" sz="2133" b="1" kern="0" dirty="0">
                <a:solidFill>
                  <a:srgbClr val="666666"/>
                </a:solidFill>
                <a:latin typeface="Raleway Thin" panose="020B0604020202020204" charset="0"/>
              </a:rPr>
              <a:t>Let’s look at our sound associations for each word.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/>
          <p:nvPr/>
        </p:nvSpPr>
        <p:spPr>
          <a:xfrm>
            <a:off x="11151283" y="6186163"/>
            <a:ext cx="399700" cy="38164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/>
          <p:nvPr/>
        </p:nvSpPr>
        <p:spPr>
          <a:xfrm rot="2466717">
            <a:off x="11457004" y="243226"/>
            <a:ext cx="555368" cy="53028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4"/>
          <p:cNvSpPr/>
          <p:nvPr/>
        </p:nvSpPr>
        <p:spPr>
          <a:xfrm rot="-1609245">
            <a:off x="139561" y="195649"/>
            <a:ext cx="399633" cy="38160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4"/>
          <p:cNvSpPr/>
          <p:nvPr/>
        </p:nvSpPr>
        <p:spPr>
          <a:xfrm rot="2926063">
            <a:off x="619110" y="5977505"/>
            <a:ext cx="299305" cy="285787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4"/>
          <p:cNvSpPr/>
          <p:nvPr/>
        </p:nvSpPr>
        <p:spPr>
          <a:xfrm rot="-1609158">
            <a:off x="10936321" y="379636"/>
            <a:ext cx="269643" cy="25746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fld id="{00000000-1234-1234-1234-123412341234}" type="slidenum">
              <a:rPr lang="en-GB" kern="0">
                <a:solidFill>
                  <a:srgbClr val="FFB600"/>
                </a:solidFill>
              </a:rPr>
              <a:pPr defTabSz="1219170"/>
              <a:t>2</a:t>
            </a:fld>
            <a:endParaRPr kern="0">
              <a:solidFill>
                <a:srgbClr val="FFB600"/>
              </a:solidFill>
            </a:endParaRPr>
          </a:p>
        </p:txBody>
      </p:sp>
      <p:graphicFrame>
        <p:nvGraphicFramePr>
          <p:cNvPr id="128" name="Google Shape;128;p14"/>
          <p:cNvGraphicFramePr/>
          <p:nvPr/>
        </p:nvGraphicFramePr>
        <p:xfrm>
          <a:off x="687009" y="1167812"/>
          <a:ext cx="10864000" cy="14834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7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bible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bomb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bowled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climb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commercial</a:t>
                      </a:r>
                      <a:endParaRPr sz="250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border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boarder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buffer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collectable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community</a:t>
                      </a:r>
                      <a:endParaRPr sz="250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bold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borough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category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comb</a:t>
                      </a:r>
                      <a:endParaRPr sz="25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compatible</a:t>
                      </a:r>
                      <a:endParaRPr sz="250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9" name="Google Shape;129;p14"/>
          <p:cNvSpPr txBox="1"/>
          <p:nvPr/>
        </p:nvSpPr>
        <p:spPr>
          <a:xfrm>
            <a:off x="768762" y="2721629"/>
            <a:ext cx="10703772" cy="1263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GB" sz="3333" b="1" kern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Phonemes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GB" sz="2133" b="1" kern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Let’s look at each of the words and break them into phonemes (units of sound).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974864" y="4472911"/>
            <a:ext cx="3881200" cy="11104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FFB600"/>
              </a:buClr>
              <a:buSzPts val="1800"/>
            </a:pPr>
            <a:r>
              <a:rPr lang="en-GB" sz="3333" kern="0">
                <a:solidFill>
                  <a:srgbClr val="434343"/>
                </a:solidFill>
                <a:latin typeface="Arial"/>
                <a:cs typeface="Arial"/>
                <a:sym typeface="Arial"/>
              </a:rPr>
              <a:t>     b  or d er </a:t>
            </a:r>
            <a:r>
              <a:rPr lang="en-GB" sz="3333" kern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1" name="Google Shape;131;p14"/>
          <p:cNvSpPr/>
          <p:nvPr/>
        </p:nvSpPr>
        <p:spPr>
          <a:xfrm>
            <a:off x="1694721" y="5151119"/>
            <a:ext cx="91440" cy="7112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1867"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4"/>
          <p:cNvSpPr/>
          <p:nvPr/>
        </p:nvSpPr>
        <p:spPr>
          <a:xfrm>
            <a:off x="2657925" y="5161281"/>
            <a:ext cx="91440" cy="7112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1867"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14"/>
          <p:cNvCxnSpPr/>
          <p:nvPr/>
        </p:nvCxnSpPr>
        <p:spPr>
          <a:xfrm>
            <a:off x="2076027" y="5222240"/>
            <a:ext cx="28448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4" name="Google Shape;134;p14"/>
          <p:cNvSpPr txBox="1"/>
          <p:nvPr/>
        </p:nvSpPr>
        <p:spPr>
          <a:xfrm>
            <a:off x="5643878" y="4315581"/>
            <a:ext cx="5356733" cy="1671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GB" sz="2133" b="1" kern="0">
                <a:solidFill>
                  <a:srgbClr val="B143C7"/>
                </a:solidFill>
                <a:latin typeface="Arial"/>
                <a:ea typeface="Arial"/>
                <a:cs typeface="Arial"/>
                <a:sym typeface="Arial"/>
              </a:rPr>
              <a:t>The dots show 1 sound represented by 1 letter ( 1 grapheme).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GB" sz="2133" b="1" kern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The dashes show 1 sound represented by 2 letters (digraph).</a:t>
            </a:r>
            <a:endParaRPr sz="2133" kern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p14"/>
          <p:cNvCxnSpPr/>
          <p:nvPr/>
        </p:nvCxnSpPr>
        <p:spPr>
          <a:xfrm>
            <a:off x="3065027" y="5196840"/>
            <a:ext cx="2844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8CDD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 txBox="1">
            <a:spLocks noGrp="1"/>
          </p:cNvSpPr>
          <p:nvPr>
            <p:ph type="ctrTitle" idx="4294967295"/>
          </p:nvPr>
        </p:nvSpPr>
        <p:spPr>
          <a:xfrm>
            <a:off x="568848" y="1130755"/>
            <a:ext cx="95784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GB" sz="3200" b="1" dirty="0"/>
              <a:t>Word workout</a:t>
            </a:r>
            <a:br>
              <a:rPr lang="en-GB" sz="3200" dirty="0"/>
            </a:br>
            <a:r>
              <a:rPr lang="en-GB" sz="3200" dirty="0"/>
              <a:t>Write our next lot of spelling words in the back of your spelling books.</a:t>
            </a:r>
            <a:br>
              <a:rPr lang="en-GB" sz="3200" dirty="0"/>
            </a:br>
            <a:r>
              <a:rPr lang="en-GB" sz="3200" dirty="0"/>
              <a:t>Can you add the dots and dashes?</a:t>
            </a:r>
            <a:endParaRPr sz="3200" dirty="0"/>
          </a:p>
        </p:txBody>
      </p:sp>
      <p:pic>
        <p:nvPicPr>
          <p:cNvPr id="108" name="Google Shape;108;p13" descr="Fitness Cartoons by Ron Leishma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17456" y="132080"/>
            <a:ext cx="2361184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3472" y="5435600"/>
            <a:ext cx="1008779" cy="10780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0" name="Google Shape;110;p13"/>
          <p:cNvGraphicFramePr/>
          <p:nvPr>
            <p:extLst/>
          </p:nvPr>
        </p:nvGraphicFramePr>
        <p:xfrm>
          <a:off x="413926" y="2783828"/>
          <a:ext cx="11364165" cy="239777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45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217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compliancy </a:t>
                      </a:r>
                      <a:endParaRPr sz="21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 dirty="0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conceitedly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constructible 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convertible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crucial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comprehensible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conscience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controversy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correspond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crumb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computer-aided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conscious 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convenience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>
                          <a:latin typeface="Century Gothic" panose="020B0502020202020204" pitchFamily="34" charset="0"/>
                        </a:rPr>
                        <a:t>criticise</a:t>
                      </a:r>
                      <a:endParaRPr sz="1900" b="1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dept</a:t>
                      </a:r>
                      <a:endParaRPr sz="1900" b="1" dirty="0">
                        <a:latin typeface="Century Gothic" panose="020B0502020202020204" pitchFamily="34" charset="0"/>
                      </a:endParaRPr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624CD844953C42828C05C7B0225935" ma:contentTypeVersion="17" ma:contentTypeDescription="Create a new document." ma:contentTypeScope="" ma:versionID="cb3d22f63e062fa4c96c7ecdc221c85c">
  <xsd:schema xmlns:xsd="http://www.w3.org/2001/XMLSchema" xmlns:xs="http://www.w3.org/2001/XMLSchema" xmlns:p="http://schemas.microsoft.com/office/2006/metadata/properties" xmlns:ns2="c7bafaa4-be02-4479-bbeb-ef79919bd2f3" xmlns:ns3="a8707008-1d8c-45bd-a9c0-5940b60c6eef" targetNamespace="http://schemas.microsoft.com/office/2006/metadata/properties" ma:root="true" ma:fieldsID="fde2506970e65e6c3d388e392c85d020" ns2:_="" ns3:_="">
    <xsd:import namespace="c7bafaa4-be02-4479-bbeb-ef79919bd2f3"/>
    <xsd:import namespace="a8707008-1d8c-45bd-a9c0-5940b60c6e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bafaa4-be02-4479-bbeb-ef79919bd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920bbd0-a590-49e9-a2eb-f0652b8ec8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07008-1d8c-45bd-a9c0-5940b60c6ee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b2c80a0-0fc3-4ceb-b5f5-bd5210581a09}" ma:internalName="TaxCatchAll" ma:showField="CatchAllData" ma:web="a8707008-1d8c-45bd-a9c0-5940b60c6e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bafaa4-be02-4479-bbeb-ef79919bd2f3">
      <Terms xmlns="http://schemas.microsoft.com/office/infopath/2007/PartnerControls"/>
    </lcf76f155ced4ddcb4097134ff3c332f>
    <TaxCatchAll xmlns="a8707008-1d8c-45bd-a9c0-5940b60c6eef" xsi:nil="true"/>
  </documentManagement>
</p:properties>
</file>

<file path=customXml/itemProps1.xml><?xml version="1.0" encoding="utf-8"?>
<ds:datastoreItem xmlns:ds="http://schemas.openxmlformats.org/officeDocument/2006/customXml" ds:itemID="{5218E913-CCEA-4CA9-9875-2783E8A65D4F}"/>
</file>

<file path=customXml/itemProps2.xml><?xml version="1.0" encoding="utf-8"?>
<ds:datastoreItem xmlns:ds="http://schemas.openxmlformats.org/officeDocument/2006/customXml" ds:itemID="{3D0E59BC-B72D-453F-9ACB-DDA60B7BE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8D6812-0A74-475C-944A-F8BB0DD316A1}">
  <ds:schemaRefs>
    <ds:schemaRef ds:uri="http://www.w3.org/XML/1998/namespace"/>
    <ds:schemaRef ds:uri="http://schemas.microsoft.com/office/2006/metadata/properties"/>
    <ds:schemaRef ds:uri="4e69d3f5-ae96-4501-9ea5-1183f7f182a5"/>
    <ds:schemaRef ds:uri="http://purl.org/dc/terms/"/>
    <ds:schemaRef ds:uri="fcd6f2c5-5e5b-4bf2-a7ed-e9580f0fd08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134</Words>
  <Application>Microsoft Office PowerPoint</Application>
  <PresentationFormat>Widescreen</PresentationFormat>
  <Paragraphs>55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Raleway Thin</vt:lpstr>
      <vt:lpstr>Twinkl Cursive Unlooped</vt:lpstr>
      <vt:lpstr>Olivia template</vt:lpstr>
      <vt:lpstr>1_Olivia template</vt:lpstr>
      <vt:lpstr>PowerPoint Presentation</vt:lpstr>
      <vt:lpstr>PowerPoint Presentation</vt:lpstr>
      <vt:lpstr>Word workout Write our next lot of spelling words in the back of your spelling books. Can you add the dots and dashes?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Hazlewood</dc:creator>
  <cp:lastModifiedBy>Tom Hazlewood</cp:lastModifiedBy>
  <cp:revision>1</cp:revision>
  <dcterms:created xsi:type="dcterms:W3CDTF">2024-09-03T14:25:45Z</dcterms:created>
  <dcterms:modified xsi:type="dcterms:W3CDTF">2024-09-03T14:28:17Z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0x01010036624CD844953C42828C05C7B0225935</vt:lpwstr>
  </property>
</Properties>
</file>