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F8501-739B-476E-9CA2-8BFBD0598FEF}" v="9" dt="2024-03-26T23:22:44.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9" d="100"/>
          <a:sy n="79" d="100"/>
        </p:scale>
        <p:origin x="77"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ppleby" userId="bcc14bec-bc19-4139-9c07-54bb2f635db0" providerId="ADAL" clId="{5F7F8501-739B-476E-9CA2-8BFBD0598FEF}"/>
    <pc:docChg chg="undo custSel addSld modSld sldOrd">
      <pc:chgData name="Kim Appleby" userId="bcc14bec-bc19-4139-9c07-54bb2f635db0" providerId="ADAL" clId="{5F7F8501-739B-476E-9CA2-8BFBD0598FEF}" dt="2024-03-26T23:18:18.709" v="223" actId="1076"/>
      <pc:docMkLst>
        <pc:docMk/>
      </pc:docMkLst>
      <pc:sldChg chg="addSp modSp mod">
        <pc:chgData name="Kim Appleby" userId="bcc14bec-bc19-4139-9c07-54bb2f635db0" providerId="ADAL" clId="{5F7F8501-739B-476E-9CA2-8BFBD0598FEF}" dt="2024-03-26T23:09:49.746" v="51" actId="962"/>
        <pc:sldMkLst>
          <pc:docMk/>
          <pc:sldMk cId="2737809615" sldId="256"/>
        </pc:sldMkLst>
        <pc:spChg chg="mod ord">
          <ac:chgData name="Kim Appleby" userId="bcc14bec-bc19-4139-9c07-54bb2f635db0" providerId="ADAL" clId="{5F7F8501-739B-476E-9CA2-8BFBD0598FEF}" dt="2024-03-26T23:04:48.606" v="39" actId="20577"/>
          <ac:spMkLst>
            <pc:docMk/>
            <pc:sldMk cId="2737809615" sldId="256"/>
            <ac:spMk id="2" creationId="{F30D44FC-39A2-6639-F971-C12AD06D09E5}"/>
          </ac:spMkLst>
        </pc:spChg>
        <pc:picChg chg="add mod ord">
          <ac:chgData name="Kim Appleby" userId="bcc14bec-bc19-4139-9c07-54bb2f635db0" providerId="ADAL" clId="{5F7F8501-739B-476E-9CA2-8BFBD0598FEF}" dt="2024-03-26T23:09:49.746" v="51" actId="962"/>
          <ac:picMkLst>
            <pc:docMk/>
            <pc:sldMk cId="2737809615" sldId="256"/>
            <ac:picMk id="7" creationId="{94CE7B75-0F60-0E2E-FFB8-2E19C74A4777}"/>
          </ac:picMkLst>
        </pc:picChg>
      </pc:sldChg>
      <pc:sldChg chg="addSp modSp mod">
        <pc:chgData name="Kim Appleby" userId="bcc14bec-bc19-4139-9c07-54bb2f635db0" providerId="ADAL" clId="{5F7F8501-739B-476E-9CA2-8BFBD0598FEF}" dt="2024-03-26T23:02:57.985" v="17" actId="403"/>
        <pc:sldMkLst>
          <pc:docMk/>
          <pc:sldMk cId="1121411877" sldId="261"/>
        </pc:sldMkLst>
        <pc:spChg chg="mod">
          <ac:chgData name="Kim Appleby" userId="bcc14bec-bc19-4139-9c07-54bb2f635db0" providerId="ADAL" clId="{5F7F8501-739B-476E-9CA2-8BFBD0598FEF}" dt="2024-03-26T23:02:57.985" v="17" actId="403"/>
          <ac:spMkLst>
            <pc:docMk/>
            <pc:sldMk cId="1121411877" sldId="261"/>
            <ac:spMk id="3" creationId="{DDCAEF92-9FB1-7C77-0108-0544867ACA8A}"/>
          </ac:spMkLst>
        </pc:spChg>
        <pc:spChg chg="mod">
          <ac:chgData name="Kim Appleby" userId="bcc14bec-bc19-4139-9c07-54bb2f635db0" providerId="ADAL" clId="{5F7F8501-739B-476E-9CA2-8BFBD0598FEF}" dt="2024-03-26T23:02:41.401" v="15" actId="1076"/>
          <ac:spMkLst>
            <pc:docMk/>
            <pc:sldMk cId="1121411877" sldId="261"/>
            <ac:spMk id="4" creationId="{C45AE5B7-9ED9-E3A1-442F-0327D6397152}"/>
          </ac:spMkLst>
        </pc:spChg>
        <pc:spChg chg="mod">
          <ac:chgData name="Kim Appleby" userId="bcc14bec-bc19-4139-9c07-54bb2f635db0" providerId="ADAL" clId="{5F7F8501-739B-476E-9CA2-8BFBD0598FEF}" dt="2024-03-26T23:00:31.812" v="10" actId="113"/>
          <ac:spMkLst>
            <pc:docMk/>
            <pc:sldMk cId="1121411877" sldId="261"/>
            <ac:spMk id="5" creationId="{86BF2AAE-FC33-6870-B5DC-5E619932C261}"/>
          </ac:spMkLst>
        </pc:spChg>
        <pc:picChg chg="add mod">
          <ac:chgData name="Kim Appleby" userId="bcc14bec-bc19-4139-9c07-54bb2f635db0" providerId="ADAL" clId="{5F7F8501-739B-476E-9CA2-8BFBD0598FEF}" dt="2024-03-26T23:00:07.939" v="7" actId="14100"/>
          <ac:picMkLst>
            <pc:docMk/>
            <pc:sldMk cId="1121411877" sldId="261"/>
            <ac:picMk id="7" creationId="{481AC413-2EB9-D9F3-D625-9C57A5429333}"/>
          </ac:picMkLst>
        </pc:picChg>
      </pc:sldChg>
      <pc:sldChg chg="addSp modSp mod">
        <pc:chgData name="Kim Appleby" userId="bcc14bec-bc19-4139-9c07-54bb2f635db0" providerId="ADAL" clId="{5F7F8501-739B-476E-9CA2-8BFBD0598FEF}" dt="2024-03-26T23:18:18.709" v="223" actId="1076"/>
        <pc:sldMkLst>
          <pc:docMk/>
          <pc:sldMk cId="2610583900" sldId="265"/>
        </pc:sldMkLst>
        <pc:spChg chg="mod">
          <ac:chgData name="Kim Appleby" userId="bcc14bec-bc19-4139-9c07-54bb2f635db0" providerId="ADAL" clId="{5F7F8501-739B-476E-9CA2-8BFBD0598FEF}" dt="2024-03-26T23:18:18.709" v="223" actId="1076"/>
          <ac:spMkLst>
            <pc:docMk/>
            <pc:sldMk cId="2610583900" sldId="265"/>
            <ac:spMk id="6" creationId="{FB91D454-8C1C-912D-6D1C-0438B8944E5B}"/>
          </ac:spMkLst>
        </pc:spChg>
        <pc:picChg chg="add mod ord">
          <ac:chgData name="Kim Appleby" userId="bcc14bec-bc19-4139-9c07-54bb2f635db0" providerId="ADAL" clId="{5F7F8501-739B-476E-9CA2-8BFBD0598FEF}" dt="2024-03-26T23:16:58.846" v="219" actId="167"/>
          <ac:picMkLst>
            <pc:docMk/>
            <pc:sldMk cId="2610583900" sldId="265"/>
            <ac:picMk id="8" creationId="{BE214EFE-3A38-A1B9-1845-509A19D66B37}"/>
          </ac:picMkLst>
        </pc:picChg>
      </pc:sldChg>
      <pc:sldChg chg="modSp mod">
        <pc:chgData name="Kim Appleby" userId="bcc14bec-bc19-4139-9c07-54bb2f635db0" providerId="ADAL" clId="{5F7F8501-739B-476E-9CA2-8BFBD0598FEF}" dt="2024-03-26T23:18:18.219" v="222" actId="207"/>
        <pc:sldMkLst>
          <pc:docMk/>
          <pc:sldMk cId="853207727" sldId="268"/>
        </pc:sldMkLst>
        <pc:graphicFrameChg chg="modGraphic">
          <ac:chgData name="Kim Appleby" userId="bcc14bec-bc19-4139-9c07-54bb2f635db0" providerId="ADAL" clId="{5F7F8501-739B-476E-9CA2-8BFBD0598FEF}" dt="2024-03-26T23:18:18.219" v="222" actId="207"/>
          <ac:graphicFrameMkLst>
            <pc:docMk/>
            <pc:sldMk cId="853207727" sldId="268"/>
            <ac:graphicFrameMk id="5" creationId="{9DDB16D4-B783-A469-170F-9AF3F6CD571C}"/>
          </ac:graphicFrameMkLst>
        </pc:graphicFrameChg>
      </pc:sldChg>
      <pc:sldChg chg="addSp delSp modSp add mod ord setBg">
        <pc:chgData name="Kim Appleby" userId="bcc14bec-bc19-4139-9c07-54bb2f635db0" providerId="ADAL" clId="{5F7F8501-739B-476E-9CA2-8BFBD0598FEF}" dt="2024-03-26T23:13:37.998" v="204"/>
        <pc:sldMkLst>
          <pc:docMk/>
          <pc:sldMk cId="1094347992" sldId="269"/>
        </pc:sldMkLst>
        <pc:spChg chg="del">
          <ac:chgData name="Kim Appleby" userId="bcc14bec-bc19-4139-9c07-54bb2f635db0" providerId="ADAL" clId="{5F7F8501-739B-476E-9CA2-8BFBD0598FEF}" dt="2024-03-26T23:10:19.982" v="55" actId="478"/>
          <ac:spMkLst>
            <pc:docMk/>
            <pc:sldMk cId="1094347992" sldId="269"/>
            <ac:spMk id="2" creationId="{F30D44FC-39A2-6639-F971-C12AD06D09E5}"/>
          </ac:spMkLst>
        </pc:spChg>
        <pc:spChg chg="add del mod">
          <ac:chgData name="Kim Appleby" userId="bcc14bec-bc19-4139-9c07-54bb2f635db0" providerId="ADAL" clId="{5F7F8501-739B-476E-9CA2-8BFBD0598FEF}" dt="2024-03-26T23:10:50.274" v="99" actId="478"/>
          <ac:spMkLst>
            <pc:docMk/>
            <pc:sldMk cId="1094347992" sldId="269"/>
            <ac:spMk id="6" creationId="{01477068-CD9E-E1BC-3011-F41F14D10DB6}"/>
          </ac:spMkLst>
        </pc:spChg>
        <pc:spChg chg="add mod ord">
          <ac:chgData name="Kim Appleby" userId="bcc14bec-bc19-4139-9c07-54bb2f635db0" providerId="ADAL" clId="{5F7F8501-739B-476E-9CA2-8BFBD0598FEF}" dt="2024-03-26T23:13:04.998" v="196" actId="1076"/>
          <ac:spMkLst>
            <pc:docMk/>
            <pc:sldMk cId="1094347992" sldId="269"/>
            <ac:spMk id="8" creationId="{C47E0FAF-1F0B-C855-CA03-D2C84397654F}"/>
          </ac:spMkLst>
        </pc:spChg>
        <pc:picChg chg="del">
          <ac:chgData name="Kim Appleby" userId="bcc14bec-bc19-4139-9c07-54bb2f635db0" providerId="ADAL" clId="{5F7F8501-739B-476E-9CA2-8BFBD0598FEF}" dt="2024-03-26T23:10:23.589" v="56" actId="478"/>
          <ac:picMkLst>
            <pc:docMk/>
            <pc:sldMk cId="1094347992" sldId="269"/>
            <ac:picMk id="7" creationId="{94CE7B75-0F60-0E2E-FFB8-2E19C74A4777}"/>
          </ac:picMkLst>
        </pc:picChg>
        <pc:picChg chg="add mod">
          <ac:chgData name="Kim Appleby" userId="bcc14bec-bc19-4139-9c07-54bb2f635db0" providerId="ADAL" clId="{5F7F8501-739B-476E-9CA2-8BFBD0598FEF}" dt="2024-03-26T23:12:56.035" v="193" actId="1076"/>
          <ac:picMkLst>
            <pc:docMk/>
            <pc:sldMk cId="1094347992" sldId="269"/>
            <ac:picMk id="12" creationId="{ED616D12-0483-2AC8-BB3D-564DF68A57B9}"/>
          </ac:picMkLst>
        </pc:picChg>
        <pc:picChg chg="add mod">
          <ac:chgData name="Kim Appleby" userId="bcc14bec-bc19-4139-9c07-54bb2f635db0" providerId="ADAL" clId="{5F7F8501-739B-476E-9CA2-8BFBD0598FEF}" dt="2024-03-26T23:13:19.058" v="202" actId="1076"/>
          <ac:picMkLst>
            <pc:docMk/>
            <pc:sldMk cId="1094347992" sldId="269"/>
            <ac:picMk id="14" creationId="{DAD72A21-7890-DDCD-D1EB-7C2EACE1397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480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32696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58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0459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89184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4420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8385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34902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74814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00051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3/26/2024</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07489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3/26/2024</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887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timestables.co.uk/multiplication-tables-check/" TargetMode="External"/><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hyperlink" Target="https://www.topmarks.co.uk/maths-games/daily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243D86-12F0-453D-A6EB-74BDD2269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erry blossoms">
            <a:extLst>
              <a:ext uri="{FF2B5EF4-FFF2-40B4-BE49-F238E27FC236}">
                <a16:creationId xmlns:a16="http://schemas.microsoft.com/office/drawing/2014/main" id="{F5CEE26F-6697-22DE-6B3F-2C120CD16DE9}"/>
              </a:ext>
            </a:extLst>
          </p:cNvPr>
          <p:cNvPicPr>
            <a:picLocks noChangeAspect="1"/>
          </p:cNvPicPr>
          <p:nvPr/>
        </p:nvPicPr>
        <p:blipFill rotWithShape="1">
          <a:blip r:embed="rId2">
            <a:alphaModFix/>
          </a:blip>
          <a:srcRect t="30838" b="33058"/>
          <a:stretch/>
        </p:blipFill>
        <p:spPr>
          <a:xfrm>
            <a:off x="20" y="-32761"/>
            <a:ext cx="12191979" cy="2938188"/>
          </a:xfrm>
          <a:prstGeom prst="rect">
            <a:avLst/>
          </a:prstGeom>
        </p:spPr>
      </p:pic>
      <p:cxnSp>
        <p:nvCxnSpPr>
          <p:cNvPr id="11" name="Straight Connector 10">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3761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DCD224C-2976-C29D-7F70-69624A33BFBB}"/>
              </a:ext>
            </a:extLst>
          </p:cNvPr>
          <p:cNvSpPr/>
          <p:nvPr/>
        </p:nvSpPr>
        <p:spPr>
          <a:xfrm>
            <a:off x="0" y="2905427"/>
            <a:ext cx="990600" cy="12347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D44FC-39A2-6639-F971-C12AD06D09E5}"/>
              </a:ext>
            </a:extLst>
          </p:cNvPr>
          <p:cNvSpPr>
            <a:spLocks noGrp="1"/>
          </p:cNvSpPr>
          <p:nvPr>
            <p:ph type="ctrTitle"/>
          </p:nvPr>
        </p:nvSpPr>
        <p:spPr>
          <a:xfrm>
            <a:off x="402097" y="3339505"/>
            <a:ext cx="10922603" cy="1601389"/>
          </a:xfrm>
        </p:spPr>
        <p:txBody>
          <a:bodyPr anchor="t">
            <a:normAutofit/>
          </a:bodyPr>
          <a:lstStyle/>
          <a:p>
            <a:r>
              <a:rPr lang="en-US" sz="6000" dirty="0">
                <a:solidFill>
                  <a:srgbClr val="FF00FF"/>
                </a:solidFill>
              </a:rPr>
              <a:t>W</a:t>
            </a:r>
            <a:r>
              <a:rPr lang="en-US" sz="6000" dirty="0">
                <a:solidFill>
                  <a:srgbClr val="FF99FF"/>
                </a:solidFill>
              </a:rPr>
              <a:t>e</a:t>
            </a:r>
            <a:r>
              <a:rPr lang="en-US" sz="6000" dirty="0">
                <a:solidFill>
                  <a:srgbClr val="FF00FF"/>
                </a:solidFill>
              </a:rPr>
              <a:t>l</a:t>
            </a:r>
            <a:r>
              <a:rPr lang="en-US" sz="6000" dirty="0">
                <a:solidFill>
                  <a:srgbClr val="FF99FF"/>
                </a:solidFill>
              </a:rPr>
              <a:t>c</a:t>
            </a:r>
            <a:r>
              <a:rPr lang="en-US" sz="6000" dirty="0">
                <a:solidFill>
                  <a:srgbClr val="FF00FF"/>
                </a:solidFill>
              </a:rPr>
              <a:t>o</a:t>
            </a:r>
            <a:r>
              <a:rPr lang="en-US" sz="6000" dirty="0">
                <a:solidFill>
                  <a:srgbClr val="FF99FF"/>
                </a:solidFill>
              </a:rPr>
              <a:t>m</a:t>
            </a:r>
            <a:r>
              <a:rPr lang="en-US" sz="6000" dirty="0">
                <a:solidFill>
                  <a:srgbClr val="FF00FF"/>
                </a:solidFill>
              </a:rPr>
              <a:t>e</a:t>
            </a:r>
            <a:r>
              <a:rPr lang="en-US" sz="6000" dirty="0"/>
              <a:t>  </a:t>
            </a:r>
            <a:r>
              <a:rPr lang="en-US" sz="6000" dirty="0">
                <a:solidFill>
                  <a:srgbClr val="FF99FF"/>
                </a:solidFill>
              </a:rPr>
              <a:t>t</a:t>
            </a:r>
            <a:r>
              <a:rPr lang="en-US" sz="6000" dirty="0">
                <a:solidFill>
                  <a:srgbClr val="FF00FF"/>
                </a:solidFill>
              </a:rPr>
              <a:t>o </a:t>
            </a:r>
            <a:r>
              <a:rPr lang="en-US" sz="6000" dirty="0"/>
              <a:t> </a:t>
            </a:r>
            <a:r>
              <a:rPr lang="en-US" sz="6000" dirty="0">
                <a:solidFill>
                  <a:srgbClr val="FF99FF"/>
                </a:solidFill>
              </a:rPr>
              <a:t>Y</a:t>
            </a:r>
            <a:r>
              <a:rPr lang="en-US" sz="6000" dirty="0">
                <a:solidFill>
                  <a:srgbClr val="FF00FF"/>
                </a:solidFill>
              </a:rPr>
              <a:t>e</a:t>
            </a:r>
            <a:r>
              <a:rPr lang="en-US" sz="6000" dirty="0">
                <a:solidFill>
                  <a:srgbClr val="FF99FF"/>
                </a:solidFill>
              </a:rPr>
              <a:t>a</a:t>
            </a:r>
            <a:r>
              <a:rPr lang="en-US" sz="6000" dirty="0">
                <a:solidFill>
                  <a:srgbClr val="FF00FF"/>
                </a:solidFill>
              </a:rPr>
              <a:t>r </a:t>
            </a:r>
            <a:r>
              <a:rPr lang="en-US" sz="6000" dirty="0"/>
              <a:t> </a:t>
            </a:r>
            <a:r>
              <a:rPr lang="en-US" sz="6000" dirty="0">
                <a:solidFill>
                  <a:srgbClr val="FF99FF"/>
                </a:solidFill>
              </a:rPr>
              <a:t>3/4</a:t>
            </a:r>
            <a:r>
              <a:rPr lang="en-US" sz="6000" dirty="0"/>
              <a:t> </a:t>
            </a:r>
            <a:r>
              <a:rPr lang="en-US" sz="6000" dirty="0">
                <a:solidFill>
                  <a:srgbClr val="FF00FF"/>
                </a:solidFill>
              </a:rPr>
              <a:t>A</a:t>
            </a:r>
          </a:p>
        </p:txBody>
      </p:sp>
      <p:pic>
        <p:nvPicPr>
          <p:cNvPr id="7" name="Picture 6" descr="A group of cartoon kids">
            <a:extLst>
              <a:ext uri="{FF2B5EF4-FFF2-40B4-BE49-F238E27FC236}">
                <a16:creationId xmlns:a16="http://schemas.microsoft.com/office/drawing/2014/main" id="{94CE7B75-0F60-0E2E-FFB8-2E19C74A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867" y="4056902"/>
            <a:ext cx="7679267" cy="2833859"/>
          </a:xfrm>
          <a:prstGeom prst="rect">
            <a:avLst/>
          </a:prstGeom>
        </p:spPr>
      </p:pic>
    </p:spTree>
    <p:extLst>
      <p:ext uri="{BB962C8B-B14F-4D97-AF65-F5344CB8AC3E}">
        <p14:creationId xmlns:p14="http://schemas.microsoft.com/office/powerpoint/2010/main" val="273780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yellow round objects with faces&#10;&#10;Description automatically generated">
            <a:extLst>
              <a:ext uri="{FF2B5EF4-FFF2-40B4-BE49-F238E27FC236}">
                <a16:creationId xmlns:a16="http://schemas.microsoft.com/office/drawing/2014/main" id="{BE214EFE-3A38-A1B9-1845-509A19D66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854" y="888053"/>
            <a:ext cx="3253091" cy="3253091"/>
          </a:xfrm>
          <a:prstGeom prst="rect">
            <a:avLst/>
          </a:prstGeom>
        </p:spPr>
      </p:pic>
      <p:sp>
        <p:nvSpPr>
          <p:cNvPr id="5" name="TextBox 4">
            <a:extLst>
              <a:ext uri="{FF2B5EF4-FFF2-40B4-BE49-F238E27FC236}">
                <a16:creationId xmlns:a16="http://schemas.microsoft.com/office/drawing/2014/main" id="{D5EB7007-5449-1B73-F18F-6F7F0F6E6BC5}"/>
              </a:ext>
            </a:extLst>
          </p:cNvPr>
          <p:cNvSpPr txBox="1"/>
          <p:nvPr/>
        </p:nvSpPr>
        <p:spPr>
          <a:xfrm>
            <a:off x="0" y="694267"/>
            <a:ext cx="1100667" cy="1193800"/>
          </a:xfrm>
          <a:prstGeom prst="rect">
            <a:avLst/>
          </a:prstGeom>
          <a:solidFill>
            <a:schemeClr val="bg1"/>
          </a:solidFill>
          <a:ln>
            <a:solidFill>
              <a:schemeClr val="bg1"/>
            </a:solidFill>
          </a:ln>
        </p:spPr>
        <p:txBody>
          <a:bodyPr wrap="square" rtlCol="0">
            <a:spAutoFit/>
          </a:bodyPr>
          <a:lstStyle/>
          <a:p>
            <a:endParaRPr lang="en-US" dirty="0"/>
          </a:p>
        </p:txBody>
      </p:sp>
      <p:sp>
        <p:nvSpPr>
          <p:cNvPr id="3" name="Picture Placeholder 2">
            <a:extLst>
              <a:ext uri="{FF2B5EF4-FFF2-40B4-BE49-F238E27FC236}">
                <a16:creationId xmlns:a16="http://schemas.microsoft.com/office/drawing/2014/main" id="{EDB4A997-DF94-2889-446C-C276501C2793}"/>
              </a:ext>
            </a:extLst>
          </p:cNvPr>
          <p:cNvSpPr>
            <a:spLocks noGrp="1"/>
          </p:cNvSpPr>
          <p:nvPr>
            <p:ph type="pic" idx="1"/>
          </p:nvPr>
        </p:nvSpPr>
        <p:spPr>
          <a:xfrm>
            <a:off x="50801" y="228599"/>
            <a:ext cx="12141199" cy="4572000"/>
          </a:xfrm>
        </p:spPr>
        <p:txBody>
          <a:bodyPr/>
          <a:lstStyle/>
          <a:p>
            <a:pPr algn="ctr"/>
            <a:r>
              <a:rPr lang="en-US" dirty="0"/>
              <a:t>When we move on to larger multiplication Qs, we need to use taught strategies that we are confident with to help us </a:t>
            </a:r>
            <a:r>
              <a:rPr lang="en-US" dirty="0">
                <a:sym typeface="Wingdings" panose="05000000000000000000" pitchFamily="2" charset="2"/>
              </a:rPr>
              <a:t></a:t>
            </a:r>
            <a:endParaRPr lang="en-US" dirty="0"/>
          </a:p>
        </p:txBody>
      </p:sp>
      <p:sp>
        <p:nvSpPr>
          <p:cNvPr id="6" name="TextBox 5">
            <a:extLst>
              <a:ext uri="{FF2B5EF4-FFF2-40B4-BE49-F238E27FC236}">
                <a16:creationId xmlns:a16="http://schemas.microsoft.com/office/drawing/2014/main" id="{FB91D454-8C1C-912D-6D1C-0438B8944E5B}"/>
              </a:ext>
            </a:extLst>
          </p:cNvPr>
          <p:cNvSpPr txBox="1"/>
          <p:nvPr/>
        </p:nvSpPr>
        <p:spPr>
          <a:xfrm>
            <a:off x="1100667" y="1888067"/>
            <a:ext cx="9965267" cy="3970318"/>
          </a:xfrm>
          <a:prstGeom prst="rect">
            <a:avLst/>
          </a:prstGeom>
          <a:noFill/>
        </p:spPr>
        <p:txBody>
          <a:bodyPr wrap="square" rtlCol="0">
            <a:spAutoFit/>
          </a:bodyPr>
          <a:lstStyle/>
          <a:p>
            <a:pPr algn="ctr"/>
            <a:endParaRPr lang="en-US" sz="3600" b="1" dirty="0">
              <a:solidFill>
                <a:srgbClr val="FF00FF"/>
              </a:solidFill>
            </a:endParaRPr>
          </a:p>
          <a:p>
            <a:pPr algn="ctr"/>
            <a:endParaRPr lang="en-US" sz="3600" b="1" dirty="0">
              <a:solidFill>
                <a:srgbClr val="FF00FF"/>
              </a:solidFill>
            </a:endParaRPr>
          </a:p>
          <a:p>
            <a:pPr algn="ctr"/>
            <a:r>
              <a:rPr lang="en-US" sz="3600" b="1" dirty="0">
                <a:solidFill>
                  <a:srgbClr val="FF00FF"/>
                </a:solidFill>
              </a:rPr>
              <a:t>T-Time</a:t>
            </a:r>
            <a:endParaRPr lang="en-US" sz="3600" dirty="0"/>
          </a:p>
          <a:p>
            <a:pPr algn="ctr"/>
            <a:r>
              <a:rPr lang="en-US" sz="3600" dirty="0"/>
              <a:t>How would you solve this calculation?</a:t>
            </a:r>
          </a:p>
          <a:p>
            <a:pPr algn="ctr"/>
            <a:endParaRPr lang="en-US" sz="3600" dirty="0"/>
          </a:p>
          <a:p>
            <a:pPr algn="ctr"/>
            <a:endParaRPr lang="en-US" sz="3600" dirty="0"/>
          </a:p>
          <a:p>
            <a:pPr algn="ctr"/>
            <a:r>
              <a:rPr lang="en-US" sz="3600" dirty="0"/>
              <a:t>23 x 3 =</a:t>
            </a:r>
          </a:p>
        </p:txBody>
      </p:sp>
    </p:spTree>
    <p:extLst>
      <p:ext uri="{BB962C8B-B14F-4D97-AF65-F5344CB8AC3E}">
        <p14:creationId xmlns:p14="http://schemas.microsoft.com/office/powerpoint/2010/main" val="261058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B7007-5449-1B73-F18F-6F7F0F6E6BC5}"/>
              </a:ext>
            </a:extLst>
          </p:cNvPr>
          <p:cNvSpPr txBox="1"/>
          <p:nvPr/>
        </p:nvSpPr>
        <p:spPr>
          <a:xfrm>
            <a:off x="0" y="694267"/>
            <a:ext cx="1100667" cy="1193800"/>
          </a:xfrm>
          <a:prstGeom prst="rect">
            <a:avLst/>
          </a:prstGeom>
          <a:solidFill>
            <a:schemeClr val="bg1"/>
          </a:solidFill>
          <a:ln>
            <a:solidFill>
              <a:schemeClr val="bg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FB91D454-8C1C-912D-6D1C-0438B8944E5B}"/>
              </a:ext>
            </a:extLst>
          </p:cNvPr>
          <p:cNvSpPr txBox="1"/>
          <p:nvPr/>
        </p:nvSpPr>
        <p:spPr>
          <a:xfrm>
            <a:off x="948266" y="-533095"/>
            <a:ext cx="9965267" cy="1754326"/>
          </a:xfrm>
          <a:prstGeom prst="rect">
            <a:avLst/>
          </a:prstGeom>
          <a:noFill/>
        </p:spPr>
        <p:txBody>
          <a:bodyPr wrap="square" rtlCol="0">
            <a:spAutoFit/>
          </a:bodyPr>
          <a:lstStyle/>
          <a:p>
            <a:pPr algn="ctr"/>
            <a:endParaRPr lang="en-US" sz="3600" dirty="0"/>
          </a:p>
          <a:p>
            <a:pPr algn="ctr"/>
            <a:endParaRPr lang="en-US" sz="3600" dirty="0"/>
          </a:p>
          <a:p>
            <a:pPr algn="ctr"/>
            <a:r>
              <a:rPr lang="en-US" sz="3600" dirty="0"/>
              <a:t>23 x 3 =</a:t>
            </a:r>
          </a:p>
        </p:txBody>
      </p:sp>
      <p:pic>
        <p:nvPicPr>
          <p:cNvPr id="2" name="Picture 1">
            <a:extLst>
              <a:ext uri="{FF2B5EF4-FFF2-40B4-BE49-F238E27FC236}">
                <a16:creationId xmlns:a16="http://schemas.microsoft.com/office/drawing/2014/main" id="{5A0FA80A-81D4-D92B-C493-D8811ACCD74E}"/>
              </a:ext>
            </a:extLst>
          </p:cNvPr>
          <p:cNvPicPr>
            <a:picLocks noChangeAspect="1"/>
          </p:cNvPicPr>
          <p:nvPr/>
        </p:nvPicPr>
        <p:blipFill rotWithShape="1">
          <a:blip r:embed="rId2"/>
          <a:srcRect b="63716"/>
          <a:stretch/>
        </p:blipFill>
        <p:spPr>
          <a:xfrm>
            <a:off x="298586" y="1471004"/>
            <a:ext cx="11264629" cy="2144240"/>
          </a:xfrm>
          <a:prstGeom prst="rect">
            <a:avLst/>
          </a:prstGeom>
        </p:spPr>
      </p:pic>
      <p:sp>
        <p:nvSpPr>
          <p:cNvPr id="4" name="TextBox 3">
            <a:extLst>
              <a:ext uri="{FF2B5EF4-FFF2-40B4-BE49-F238E27FC236}">
                <a16:creationId xmlns:a16="http://schemas.microsoft.com/office/drawing/2014/main" id="{05777912-EA3B-9AAF-7D81-C1AF36051855}"/>
              </a:ext>
            </a:extLst>
          </p:cNvPr>
          <p:cNvSpPr txBox="1"/>
          <p:nvPr/>
        </p:nvSpPr>
        <p:spPr>
          <a:xfrm>
            <a:off x="504217" y="3766226"/>
            <a:ext cx="2986391" cy="2554545"/>
          </a:xfrm>
          <a:prstGeom prst="rect">
            <a:avLst/>
          </a:prstGeom>
          <a:noFill/>
        </p:spPr>
        <p:txBody>
          <a:bodyPr wrap="square" rtlCol="0">
            <a:spAutoFit/>
          </a:bodyPr>
          <a:lstStyle/>
          <a:p>
            <a:pPr algn="ctr"/>
            <a:r>
              <a:rPr lang="en-US" sz="3200" dirty="0"/>
              <a:t>Using your place value counters, make </a:t>
            </a:r>
          </a:p>
          <a:p>
            <a:pPr algn="ctr"/>
            <a:r>
              <a:rPr lang="en-US" sz="3200" dirty="0"/>
              <a:t>3 lots of 23</a:t>
            </a:r>
          </a:p>
        </p:txBody>
      </p:sp>
      <p:sp>
        <p:nvSpPr>
          <p:cNvPr id="7" name="TextBox 6">
            <a:extLst>
              <a:ext uri="{FF2B5EF4-FFF2-40B4-BE49-F238E27FC236}">
                <a16:creationId xmlns:a16="http://schemas.microsoft.com/office/drawing/2014/main" id="{BA851818-C07D-A1B1-3AA7-B02EF88B2350}"/>
              </a:ext>
            </a:extLst>
          </p:cNvPr>
          <p:cNvSpPr txBox="1"/>
          <p:nvPr/>
        </p:nvSpPr>
        <p:spPr>
          <a:xfrm>
            <a:off x="4495800" y="3630737"/>
            <a:ext cx="2777067" cy="3046988"/>
          </a:xfrm>
          <a:prstGeom prst="rect">
            <a:avLst/>
          </a:prstGeom>
          <a:noFill/>
        </p:spPr>
        <p:txBody>
          <a:bodyPr wrap="square" rtlCol="0">
            <a:spAutoFit/>
          </a:bodyPr>
          <a:lstStyle/>
          <a:p>
            <a:pPr algn="ctr"/>
            <a:r>
              <a:rPr lang="en-US" sz="3200" dirty="0"/>
              <a:t>Can you draw place value counters showing 3 lots of 23</a:t>
            </a:r>
          </a:p>
        </p:txBody>
      </p:sp>
      <p:sp>
        <p:nvSpPr>
          <p:cNvPr id="8" name="TextBox 7">
            <a:extLst>
              <a:ext uri="{FF2B5EF4-FFF2-40B4-BE49-F238E27FC236}">
                <a16:creationId xmlns:a16="http://schemas.microsoft.com/office/drawing/2014/main" id="{4A37775F-6184-B575-5F6D-1D8818702DDE}"/>
              </a:ext>
            </a:extLst>
          </p:cNvPr>
          <p:cNvSpPr txBox="1"/>
          <p:nvPr/>
        </p:nvSpPr>
        <p:spPr>
          <a:xfrm>
            <a:off x="8210328" y="3766226"/>
            <a:ext cx="2339139" cy="2308324"/>
          </a:xfrm>
          <a:prstGeom prst="rect">
            <a:avLst/>
          </a:prstGeom>
          <a:noFill/>
        </p:spPr>
        <p:txBody>
          <a:bodyPr wrap="square" rtlCol="0">
            <a:spAutoFit/>
          </a:bodyPr>
          <a:lstStyle/>
          <a:p>
            <a:r>
              <a:rPr lang="en-US" sz="3600" dirty="0"/>
              <a:t>   2 3</a:t>
            </a:r>
          </a:p>
          <a:p>
            <a:r>
              <a:rPr lang="en-US" sz="3600" dirty="0"/>
              <a:t>   2 3</a:t>
            </a:r>
          </a:p>
          <a:p>
            <a:r>
              <a:rPr lang="en-US" sz="3600" dirty="0"/>
              <a:t>+ 2 3</a:t>
            </a:r>
          </a:p>
          <a:p>
            <a:endParaRPr lang="en-US" sz="3600" dirty="0"/>
          </a:p>
        </p:txBody>
      </p:sp>
      <p:sp>
        <p:nvSpPr>
          <p:cNvPr id="9" name="TextBox 8">
            <a:extLst>
              <a:ext uri="{FF2B5EF4-FFF2-40B4-BE49-F238E27FC236}">
                <a16:creationId xmlns:a16="http://schemas.microsoft.com/office/drawing/2014/main" id="{D2C3CFC6-08FD-3DD5-3CB4-B4AD44582B6C}"/>
              </a:ext>
            </a:extLst>
          </p:cNvPr>
          <p:cNvSpPr txBox="1"/>
          <p:nvPr/>
        </p:nvSpPr>
        <p:spPr>
          <a:xfrm>
            <a:off x="10058400" y="3865017"/>
            <a:ext cx="1504815" cy="1077218"/>
          </a:xfrm>
          <a:prstGeom prst="rect">
            <a:avLst/>
          </a:prstGeom>
          <a:noFill/>
        </p:spPr>
        <p:txBody>
          <a:bodyPr wrap="square" rtlCol="0">
            <a:spAutoFit/>
          </a:bodyPr>
          <a:lstStyle/>
          <a:p>
            <a:r>
              <a:rPr lang="en-US" sz="3200" dirty="0"/>
              <a:t>   2  3</a:t>
            </a:r>
          </a:p>
          <a:p>
            <a:r>
              <a:rPr lang="en-US" sz="3200" dirty="0"/>
              <a:t>x     3</a:t>
            </a:r>
          </a:p>
        </p:txBody>
      </p:sp>
      <p:cxnSp>
        <p:nvCxnSpPr>
          <p:cNvPr id="11" name="Straight Connector 10">
            <a:extLst>
              <a:ext uri="{FF2B5EF4-FFF2-40B4-BE49-F238E27FC236}">
                <a16:creationId xmlns:a16="http://schemas.microsoft.com/office/drawing/2014/main" id="{F540B0F6-34E9-BCE1-77DA-5A93E8F8DFB1}"/>
              </a:ext>
            </a:extLst>
          </p:cNvPr>
          <p:cNvCxnSpPr/>
          <p:nvPr/>
        </p:nvCxnSpPr>
        <p:spPr>
          <a:xfrm>
            <a:off x="8407400" y="5444067"/>
            <a:ext cx="972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8113E4-B8A2-33DE-6519-3F55CD086710}"/>
              </a:ext>
            </a:extLst>
          </p:cNvPr>
          <p:cNvCxnSpPr/>
          <p:nvPr/>
        </p:nvCxnSpPr>
        <p:spPr>
          <a:xfrm>
            <a:off x="8415867" y="5901267"/>
            <a:ext cx="964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5DEE33-7DC5-74F2-25C2-E70030BFE678}"/>
              </a:ext>
            </a:extLst>
          </p:cNvPr>
          <p:cNvCxnSpPr>
            <a:cxnSpLocks/>
          </p:cNvCxnSpPr>
          <p:nvPr/>
        </p:nvCxnSpPr>
        <p:spPr>
          <a:xfrm>
            <a:off x="10058400" y="4942235"/>
            <a:ext cx="1329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89C01A-79AC-16A4-11C7-3D9E896F3011}"/>
              </a:ext>
            </a:extLst>
          </p:cNvPr>
          <p:cNvCxnSpPr/>
          <p:nvPr/>
        </p:nvCxnSpPr>
        <p:spPr>
          <a:xfrm>
            <a:off x="10058400" y="5444067"/>
            <a:ext cx="13123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73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B7007-5449-1B73-F18F-6F7F0F6E6BC5}"/>
              </a:ext>
            </a:extLst>
          </p:cNvPr>
          <p:cNvSpPr txBox="1"/>
          <p:nvPr/>
        </p:nvSpPr>
        <p:spPr>
          <a:xfrm>
            <a:off x="0" y="694267"/>
            <a:ext cx="1100667" cy="1193800"/>
          </a:xfrm>
          <a:prstGeom prst="rect">
            <a:avLst/>
          </a:prstGeom>
          <a:solidFill>
            <a:schemeClr val="bg1"/>
          </a:solidFill>
          <a:ln>
            <a:solidFill>
              <a:schemeClr val="bg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FB91D454-8C1C-912D-6D1C-0438B8944E5B}"/>
              </a:ext>
            </a:extLst>
          </p:cNvPr>
          <p:cNvSpPr txBox="1"/>
          <p:nvPr/>
        </p:nvSpPr>
        <p:spPr>
          <a:xfrm>
            <a:off x="948266" y="-533095"/>
            <a:ext cx="9965267" cy="1754326"/>
          </a:xfrm>
          <a:prstGeom prst="rect">
            <a:avLst/>
          </a:prstGeom>
          <a:noFill/>
        </p:spPr>
        <p:txBody>
          <a:bodyPr wrap="square" rtlCol="0">
            <a:spAutoFit/>
          </a:bodyPr>
          <a:lstStyle/>
          <a:p>
            <a:pPr algn="ctr"/>
            <a:endParaRPr lang="en-US" sz="3600" dirty="0"/>
          </a:p>
          <a:p>
            <a:pPr algn="ctr"/>
            <a:endParaRPr lang="en-US" sz="3600" dirty="0"/>
          </a:p>
          <a:p>
            <a:pPr algn="ctr"/>
            <a:r>
              <a:rPr lang="en-US" sz="3600" dirty="0"/>
              <a:t>17 x 3 =</a:t>
            </a:r>
          </a:p>
        </p:txBody>
      </p:sp>
      <p:pic>
        <p:nvPicPr>
          <p:cNvPr id="2" name="Picture 1">
            <a:extLst>
              <a:ext uri="{FF2B5EF4-FFF2-40B4-BE49-F238E27FC236}">
                <a16:creationId xmlns:a16="http://schemas.microsoft.com/office/drawing/2014/main" id="{5A0FA80A-81D4-D92B-C493-D8811ACCD74E}"/>
              </a:ext>
            </a:extLst>
          </p:cNvPr>
          <p:cNvPicPr>
            <a:picLocks noChangeAspect="1"/>
          </p:cNvPicPr>
          <p:nvPr/>
        </p:nvPicPr>
        <p:blipFill rotWithShape="1">
          <a:blip r:embed="rId2"/>
          <a:srcRect b="63716"/>
          <a:stretch/>
        </p:blipFill>
        <p:spPr>
          <a:xfrm>
            <a:off x="298586" y="1471004"/>
            <a:ext cx="11264629" cy="2144240"/>
          </a:xfrm>
          <a:prstGeom prst="rect">
            <a:avLst/>
          </a:prstGeom>
        </p:spPr>
      </p:pic>
      <p:sp>
        <p:nvSpPr>
          <p:cNvPr id="4" name="TextBox 3">
            <a:extLst>
              <a:ext uri="{FF2B5EF4-FFF2-40B4-BE49-F238E27FC236}">
                <a16:creationId xmlns:a16="http://schemas.microsoft.com/office/drawing/2014/main" id="{05777912-EA3B-9AAF-7D81-C1AF36051855}"/>
              </a:ext>
            </a:extLst>
          </p:cNvPr>
          <p:cNvSpPr txBox="1"/>
          <p:nvPr/>
        </p:nvSpPr>
        <p:spPr>
          <a:xfrm>
            <a:off x="504217" y="3766226"/>
            <a:ext cx="2986391" cy="2554545"/>
          </a:xfrm>
          <a:prstGeom prst="rect">
            <a:avLst/>
          </a:prstGeom>
          <a:noFill/>
        </p:spPr>
        <p:txBody>
          <a:bodyPr wrap="square" rtlCol="0">
            <a:spAutoFit/>
          </a:bodyPr>
          <a:lstStyle/>
          <a:p>
            <a:pPr algn="ctr"/>
            <a:r>
              <a:rPr lang="en-US" sz="3200" dirty="0"/>
              <a:t>Using your place value counters, make </a:t>
            </a:r>
          </a:p>
          <a:p>
            <a:pPr algn="ctr"/>
            <a:r>
              <a:rPr lang="en-US" sz="3200" dirty="0"/>
              <a:t>3 lots of 17</a:t>
            </a:r>
          </a:p>
        </p:txBody>
      </p:sp>
      <p:sp>
        <p:nvSpPr>
          <p:cNvPr id="7" name="TextBox 6">
            <a:extLst>
              <a:ext uri="{FF2B5EF4-FFF2-40B4-BE49-F238E27FC236}">
                <a16:creationId xmlns:a16="http://schemas.microsoft.com/office/drawing/2014/main" id="{BA851818-C07D-A1B1-3AA7-B02EF88B2350}"/>
              </a:ext>
            </a:extLst>
          </p:cNvPr>
          <p:cNvSpPr txBox="1"/>
          <p:nvPr/>
        </p:nvSpPr>
        <p:spPr>
          <a:xfrm>
            <a:off x="4495800" y="3630737"/>
            <a:ext cx="2777067" cy="3046988"/>
          </a:xfrm>
          <a:prstGeom prst="rect">
            <a:avLst/>
          </a:prstGeom>
          <a:noFill/>
        </p:spPr>
        <p:txBody>
          <a:bodyPr wrap="square" rtlCol="0">
            <a:spAutoFit/>
          </a:bodyPr>
          <a:lstStyle/>
          <a:p>
            <a:pPr algn="ctr"/>
            <a:r>
              <a:rPr lang="en-US" sz="3200" dirty="0"/>
              <a:t>Can you draw place value counters showing 3 lots of 17</a:t>
            </a:r>
          </a:p>
        </p:txBody>
      </p:sp>
      <p:sp>
        <p:nvSpPr>
          <p:cNvPr id="8" name="TextBox 7">
            <a:extLst>
              <a:ext uri="{FF2B5EF4-FFF2-40B4-BE49-F238E27FC236}">
                <a16:creationId xmlns:a16="http://schemas.microsoft.com/office/drawing/2014/main" id="{4A37775F-6184-B575-5F6D-1D8818702DDE}"/>
              </a:ext>
            </a:extLst>
          </p:cNvPr>
          <p:cNvSpPr txBox="1"/>
          <p:nvPr/>
        </p:nvSpPr>
        <p:spPr>
          <a:xfrm>
            <a:off x="8210328" y="3766226"/>
            <a:ext cx="2339139" cy="2308324"/>
          </a:xfrm>
          <a:prstGeom prst="rect">
            <a:avLst/>
          </a:prstGeom>
          <a:noFill/>
        </p:spPr>
        <p:txBody>
          <a:bodyPr wrap="square" rtlCol="0">
            <a:spAutoFit/>
          </a:bodyPr>
          <a:lstStyle/>
          <a:p>
            <a:r>
              <a:rPr lang="en-US" sz="3600" dirty="0"/>
              <a:t>   1 7</a:t>
            </a:r>
          </a:p>
          <a:p>
            <a:r>
              <a:rPr lang="en-US" sz="3600" dirty="0"/>
              <a:t>   1 7</a:t>
            </a:r>
          </a:p>
          <a:p>
            <a:r>
              <a:rPr lang="en-US" sz="3600" dirty="0"/>
              <a:t>+ 1 7</a:t>
            </a:r>
          </a:p>
          <a:p>
            <a:endParaRPr lang="en-US" sz="3600" dirty="0"/>
          </a:p>
        </p:txBody>
      </p:sp>
      <p:sp>
        <p:nvSpPr>
          <p:cNvPr id="9" name="TextBox 8">
            <a:extLst>
              <a:ext uri="{FF2B5EF4-FFF2-40B4-BE49-F238E27FC236}">
                <a16:creationId xmlns:a16="http://schemas.microsoft.com/office/drawing/2014/main" id="{D2C3CFC6-08FD-3DD5-3CB4-B4AD44582B6C}"/>
              </a:ext>
            </a:extLst>
          </p:cNvPr>
          <p:cNvSpPr txBox="1"/>
          <p:nvPr/>
        </p:nvSpPr>
        <p:spPr>
          <a:xfrm>
            <a:off x="10058400" y="3865017"/>
            <a:ext cx="1504815" cy="1077218"/>
          </a:xfrm>
          <a:prstGeom prst="rect">
            <a:avLst/>
          </a:prstGeom>
          <a:noFill/>
        </p:spPr>
        <p:txBody>
          <a:bodyPr wrap="square" rtlCol="0">
            <a:spAutoFit/>
          </a:bodyPr>
          <a:lstStyle/>
          <a:p>
            <a:r>
              <a:rPr lang="en-US" sz="3200" dirty="0"/>
              <a:t>   1   7</a:t>
            </a:r>
          </a:p>
          <a:p>
            <a:r>
              <a:rPr lang="en-US" sz="3200" dirty="0"/>
              <a:t>x     3</a:t>
            </a:r>
          </a:p>
        </p:txBody>
      </p:sp>
      <p:cxnSp>
        <p:nvCxnSpPr>
          <p:cNvPr id="11" name="Straight Connector 10">
            <a:extLst>
              <a:ext uri="{FF2B5EF4-FFF2-40B4-BE49-F238E27FC236}">
                <a16:creationId xmlns:a16="http://schemas.microsoft.com/office/drawing/2014/main" id="{F540B0F6-34E9-BCE1-77DA-5A93E8F8DFB1}"/>
              </a:ext>
            </a:extLst>
          </p:cNvPr>
          <p:cNvCxnSpPr/>
          <p:nvPr/>
        </p:nvCxnSpPr>
        <p:spPr>
          <a:xfrm>
            <a:off x="8407400" y="5444067"/>
            <a:ext cx="972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8113E4-B8A2-33DE-6519-3F55CD086710}"/>
              </a:ext>
            </a:extLst>
          </p:cNvPr>
          <p:cNvCxnSpPr/>
          <p:nvPr/>
        </p:nvCxnSpPr>
        <p:spPr>
          <a:xfrm>
            <a:off x="8415867" y="5901267"/>
            <a:ext cx="964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5DEE33-7DC5-74F2-25C2-E70030BFE678}"/>
              </a:ext>
            </a:extLst>
          </p:cNvPr>
          <p:cNvCxnSpPr>
            <a:cxnSpLocks/>
          </p:cNvCxnSpPr>
          <p:nvPr/>
        </p:nvCxnSpPr>
        <p:spPr>
          <a:xfrm>
            <a:off x="10058400" y="4942235"/>
            <a:ext cx="1329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89C01A-79AC-16A4-11C7-3D9E896F3011}"/>
              </a:ext>
            </a:extLst>
          </p:cNvPr>
          <p:cNvCxnSpPr/>
          <p:nvPr/>
        </p:nvCxnSpPr>
        <p:spPr>
          <a:xfrm>
            <a:off x="10058400" y="5444067"/>
            <a:ext cx="13123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57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4F99-D2E5-61F5-A89C-93C3F587FD9B}"/>
              </a:ext>
            </a:extLst>
          </p:cNvPr>
          <p:cNvSpPr>
            <a:spLocks noGrp="1"/>
          </p:cNvSpPr>
          <p:nvPr>
            <p:ph type="ctrTitle"/>
          </p:nvPr>
        </p:nvSpPr>
        <p:spPr>
          <a:xfrm>
            <a:off x="1784767" y="133615"/>
            <a:ext cx="9288096" cy="2956718"/>
          </a:xfrm>
        </p:spPr>
        <p:txBody>
          <a:bodyPr/>
          <a:lstStyle/>
          <a:p>
            <a:r>
              <a:rPr lang="en-US" dirty="0">
                <a:solidFill>
                  <a:srgbClr val="FF00FF"/>
                </a:solidFill>
              </a:rPr>
              <a:t>Let’s play Bingo!</a:t>
            </a:r>
          </a:p>
        </p:txBody>
      </p:sp>
      <p:sp>
        <p:nvSpPr>
          <p:cNvPr id="4" name="TextBox 3">
            <a:extLst>
              <a:ext uri="{FF2B5EF4-FFF2-40B4-BE49-F238E27FC236}">
                <a16:creationId xmlns:a16="http://schemas.microsoft.com/office/drawing/2014/main" id="{67E35969-48B6-55AD-705D-1790055560CD}"/>
              </a:ext>
            </a:extLst>
          </p:cNvPr>
          <p:cNvSpPr txBox="1"/>
          <p:nvPr/>
        </p:nvSpPr>
        <p:spPr>
          <a:xfrm>
            <a:off x="0" y="787400"/>
            <a:ext cx="948267" cy="1329267"/>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5" name="Table 4">
            <a:extLst>
              <a:ext uri="{FF2B5EF4-FFF2-40B4-BE49-F238E27FC236}">
                <a16:creationId xmlns:a16="http://schemas.microsoft.com/office/drawing/2014/main" id="{9DDB16D4-B783-A469-170F-9AF3F6CD571C}"/>
              </a:ext>
            </a:extLst>
          </p:cNvPr>
          <p:cNvGraphicFramePr>
            <a:graphicFrameLocks noGrp="1"/>
          </p:cNvGraphicFramePr>
          <p:nvPr>
            <p:extLst>
              <p:ext uri="{D42A27DB-BD31-4B8C-83A1-F6EECF244321}">
                <p14:modId xmlns:p14="http://schemas.microsoft.com/office/powerpoint/2010/main" val="600477925"/>
              </p:ext>
            </p:extLst>
          </p:nvPr>
        </p:nvGraphicFramePr>
        <p:xfrm>
          <a:off x="2544234" y="2678609"/>
          <a:ext cx="7103532" cy="3622040"/>
        </p:xfrm>
        <a:graphic>
          <a:graphicData uri="http://schemas.openxmlformats.org/drawingml/2006/table">
            <a:tbl>
              <a:tblPr firstRow="1" bandRow="1">
                <a:tableStyleId>{5C22544A-7EE6-4342-B048-85BDC9FD1C3A}</a:tableStyleId>
              </a:tblPr>
              <a:tblGrid>
                <a:gridCol w="2367844">
                  <a:extLst>
                    <a:ext uri="{9D8B030D-6E8A-4147-A177-3AD203B41FA5}">
                      <a16:colId xmlns:a16="http://schemas.microsoft.com/office/drawing/2014/main" val="1838671290"/>
                    </a:ext>
                  </a:extLst>
                </a:gridCol>
                <a:gridCol w="2367844">
                  <a:extLst>
                    <a:ext uri="{9D8B030D-6E8A-4147-A177-3AD203B41FA5}">
                      <a16:colId xmlns:a16="http://schemas.microsoft.com/office/drawing/2014/main" val="2997443849"/>
                    </a:ext>
                  </a:extLst>
                </a:gridCol>
                <a:gridCol w="2367844">
                  <a:extLst>
                    <a:ext uri="{9D8B030D-6E8A-4147-A177-3AD203B41FA5}">
                      <a16:colId xmlns:a16="http://schemas.microsoft.com/office/drawing/2014/main" val="3168656735"/>
                    </a:ext>
                  </a:extLst>
                </a:gridCol>
              </a:tblGrid>
              <a:tr h="18110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10877869"/>
                  </a:ext>
                </a:extLst>
              </a:tr>
              <a:tr h="181102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9359646"/>
                  </a:ext>
                </a:extLst>
              </a:tr>
            </a:tbl>
          </a:graphicData>
        </a:graphic>
      </p:graphicFrame>
      <p:sp>
        <p:nvSpPr>
          <p:cNvPr id="6" name="TextBox 5">
            <a:extLst>
              <a:ext uri="{FF2B5EF4-FFF2-40B4-BE49-F238E27FC236}">
                <a16:creationId xmlns:a16="http://schemas.microsoft.com/office/drawing/2014/main" id="{75C40322-7664-B5DA-2216-960FE1429D56}"/>
              </a:ext>
            </a:extLst>
          </p:cNvPr>
          <p:cNvSpPr txBox="1"/>
          <p:nvPr/>
        </p:nvSpPr>
        <p:spPr>
          <a:xfrm>
            <a:off x="2716181" y="1030049"/>
            <a:ext cx="8119534" cy="369332"/>
          </a:xfrm>
          <a:prstGeom prst="rect">
            <a:avLst/>
          </a:prstGeom>
          <a:noFill/>
        </p:spPr>
        <p:txBody>
          <a:bodyPr wrap="square" rtlCol="0">
            <a:spAutoFit/>
          </a:bodyPr>
          <a:lstStyle/>
          <a:p>
            <a:r>
              <a:rPr lang="en-US" dirty="0"/>
              <a:t>In your grid, please choose and write in 6 multiples of 3.</a:t>
            </a:r>
          </a:p>
        </p:txBody>
      </p:sp>
      <p:sp>
        <p:nvSpPr>
          <p:cNvPr id="7" name="TextBox 6">
            <a:extLst>
              <a:ext uri="{FF2B5EF4-FFF2-40B4-BE49-F238E27FC236}">
                <a16:creationId xmlns:a16="http://schemas.microsoft.com/office/drawing/2014/main" id="{B33731F0-97A9-12D6-7646-1A1A578AD808}"/>
              </a:ext>
            </a:extLst>
          </p:cNvPr>
          <p:cNvSpPr txBox="1"/>
          <p:nvPr/>
        </p:nvSpPr>
        <p:spPr>
          <a:xfrm>
            <a:off x="254000" y="1722041"/>
            <a:ext cx="11684000" cy="646331"/>
          </a:xfrm>
          <a:prstGeom prst="rect">
            <a:avLst/>
          </a:prstGeom>
          <a:noFill/>
        </p:spPr>
        <p:txBody>
          <a:bodyPr wrap="square" rtlCol="0">
            <a:spAutoFit/>
          </a:bodyPr>
          <a:lstStyle/>
          <a:p>
            <a:r>
              <a:rPr lang="en-US" sz="3600" dirty="0"/>
              <a:t>0   3    6    9   12   15   18   21   24   27   30   33   36   39</a:t>
            </a:r>
          </a:p>
        </p:txBody>
      </p:sp>
    </p:spTree>
    <p:extLst>
      <p:ext uri="{BB962C8B-B14F-4D97-AF65-F5344CB8AC3E}">
        <p14:creationId xmlns:p14="http://schemas.microsoft.com/office/powerpoint/2010/main" val="85320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243D86-12F0-453D-A6EB-74BDD2269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erry blossoms">
            <a:extLst>
              <a:ext uri="{FF2B5EF4-FFF2-40B4-BE49-F238E27FC236}">
                <a16:creationId xmlns:a16="http://schemas.microsoft.com/office/drawing/2014/main" id="{F5CEE26F-6697-22DE-6B3F-2C120CD16DE9}"/>
              </a:ext>
            </a:extLst>
          </p:cNvPr>
          <p:cNvPicPr>
            <a:picLocks noChangeAspect="1"/>
          </p:cNvPicPr>
          <p:nvPr/>
        </p:nvPicPr>
        <p:blipFill rotWithShape="1">
          <a:blip r:embed="rId2">
            <a:alphaModFix/>
          </a:blip>
          <a:srcRect t="30838" b="33058"/>
          <a:stretch/>
        </p:blipFill>
        <p:spPr>
          <a:xfrm>
            <a:off x="20" y="-32761"/>
            <a:ext cx="12191979" cy="2938188"/>
          </a:xfrm>
          <a:prstGeom prst="rect">
            <a:avLst/>
          </a:prstGeom>
        </p:spPr>
      </p:pic>
      <p:cxnSp>
        <p:nvCxnSpPr>
          <p:cNvPr id="11" name="Straight Connector 10">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3761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DCD224C-2976-C29D-7F70-69624A33BFBB}"/>
              </a:ext>
            </a:extLst>
          </p:cNvPr>
          <p:cNvSpPr/>
          <p:nvPr/>
        </p:nvSpPr>
        <p:spPr>
          <a:xfrm>
            <a:off x="0" y="2905427"/>
            <a:ext cx="990600" cy="12347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thank you card with colorful hearts&#10;&#10;Description automatically generated">
            <a:extLst>
              <a:ext uri="{FF2B5EF4-FFF2-40B4-BE49-F238E27FC236}">
                <a16:creationId xmlns:a16="http://schemas.microsoft.com/office/drawing/2014/main" id="{ED616D12-0483-2AC8-BB3D-564DF68A5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2761"/>
            <a:ext cx="4572000" cy="4572000"/>
          </a:xfrm>
          <a:prstGeom prst="rect">
            <a:avLst/>
          </a:prstGeom>
        </p:spPr>
      </p:pic>
      <p:sp>
        <p:nvSpPr>
          <p:cNvPr id="8" name="TextBox 7">
            <a:extLst>
              <a:ext uri="{FF2B5EF4-FFF2-40B4-BE49-F238E27FC236}">
                <a16:creationId xmlns:a16="http://schemas.microsoft.com/office/drawing/2014/main" id="{C47E0FAF-1F0B-C855-CA03-D2C84397654F}"/>
              </a:ext>
            </a:extLst>
          </p:cNvPr>
          <p:cNvSpPr txBox="1"/>
          <p:nvPr/>
        </p:nvSpPr>
        <p:spPr>
          <a:xfrm>
            <a:off x="67733" y="3576440"/>
            <a:ext cx="12124267" cy="1323439"/>
          </a:xfrm>
          <a:prstGeom prst="rect">
            <a:avLst/>
          </a:prstGeom>
          <a:noFill/>
        </p:spPr>
        <p:txBody>
          <a:bodyPr wrap="square" rtlCol="0">
            <a:spAutoFit/>
          </a:bodyPr>
          <a:lstStyle/>
          <a:p>
            <a:pPr algn="ctr"/>
            <a:r>
              <a:rPr lang="en-US" sz="4000" dirty="0"/>
              <a:t></a:t>
            </a:r>
            <a:br>
              <a:rPr lang="en-US" sz="4000" dirty="0"/>
            </a:br>
            <a:r>
              <a:rPr lang="en-US" sz="4000" dirty="0"/>
              <a:t>Please take a look through your child’s books </a:t>
            </a:r>
            <a:r>
              <a:rPr lang="en-US" sz="4000" dirty="0">
                <a:sym typeface="Wingdings" panose="05000000000000000000" pitchFamily="2" charset="2"/>
              </a:rPr>
              <a:t></a:t>
            </a:r>
            <a:endParaRPr lang="en-US" sz="4000" dirty="0"/>
          </a:p>
        </p:txBody>
      </p:sp>
      <p:pic>
        <p:nvPicPr>
          <p:cNvPr id="14" name="Picture 13" descr="An open book with light coming out of it&#10;&#10;Description automatically generated">
            <a:extLst>
              <a:ext uri="{FF2B5EF4-FFF2-40B4-BE49-F238E27FC236}">
                <a16:creationId xmlns:a16="http://schemas.microsoft.com/office/drawing/2014/main" id="{DAD72A21-7890-DDCD-D1EB-7C2EACE13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67" y="4899879"/>
            <a:ext cx="2384691" cy="1895347"/>
          </a:xfrm>
          <a:prstGeom prst="rect">
            <a:avLst/>
          </a:prstGeom>
        </p:spPr>
      </p:pic>
    </p:spTree>
    <p:extLst>
      <p:ext uri="{BB962C8B-B14F-4D97-AF65-F5344CB8AC3E}">
        <p14:creationId xmlns:p14="http://schemas.microsoft.com/office/powerpoint/2010/main" val="109434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1D7B59F-C43F-435D-A754-00854140F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erry blossoms">
            <a:extLst>
              <a:ext uri="{FF2B5EF4-FFF2-40B4-BE49-F238E27FC236}">
                <a16:creationId xmlns:a16="http://schemas.microsoft.com/office/drawing/2014/main" id="{F5CEE26F-6697-22DE-6B3F-2C120CD16DE9}"/>
              </a:ext>
            </a:extLst>
          </p:cNvPr>
          <p:cNvPicPr>
            <a:picLocks noChangeAspect="1"/>
          </p:cNvPicPr>
          <p:nvPr/>
        </p:nvPicPr>
        <p:blipFill rotWithShape="1">
          <a:blip r:embed="rId2">
            <a:alphaModFix/>
          </a:blip>
          <a:srcRect t="6755" b="8975"/>
          <a:stretch/>
        </p:blipFill>
        <p:spPr>
          <a:xfrm>
            <a:off x="20" y="10"/>
            <a:ext cx="12191979" cy="6857990"/>
          </a:xfrm>
          <a:prstGeom prst="rect">
            <a:avLst/>
          </a:prstGeom>
        </p:spPr>
      </p:pic>
      <p:sp>
        <p:nvSpPr>
          <p:cNvPr id="24" name="Rectangle 23">
            <a:extLst>
              <a:ext uri="{FF2B5EF4-FFF2-40B4-BE49-F238E27FC236}">
                <a16:creationId xmlns:a16="http://schemas.microsoft.com/office/drawing/2014/main" id="{7EEAEB7F-657B-DEB0-ADDC-03CAE43EF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525254"/>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C542542-348B-FB37-590A-1A0C034F4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851917"/>
            <a:ext cx="12192000" cy="2006082"/>
          </a:xfrm>
          <a:prstGeom prst="rect">
            <a:avLst/>
          </a:prstGeom>
          <a:gradFill>
            <a:gsLst>
              <a:gs pos="0">
                <a:srgbClr val="000000">
                  <a:alpha val="42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14"/>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E17539A-3BD0-8024-90A0-2EC80E8F3ED8}"/>
              </a:ext>
            </a:extLst>
          </p:cNvPr>
          <p:cNvSpPr/>
          <p:nvPr/>
        </p:nvSpPr>
        <p:spPr>
          <a:xfrm>
            <a:off x="1100667" y="3429000"/>
            <a:ext cx="10109200" cy="31162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77B6377-DD7A-F230-45E8-112527DC4BE9}"/>
              </a:ext>
            </a:extLst>
          </p:cNvPr>
          <p:cNvSpPr txBox="1"/>
          <p:nvPr/>
        </p:nvSpPr>
        <p:spPr>
          <a:xfrm>
            <a:off x="1210734" y="3632908"/>
            <a:ext cx="9618133" cy="2708434"/>
          </a:xfrm>
          <a:prstGeom prst="rect">
            <a:avLst/>
          </a:prstGeom>
          <a:noFill/>
          <a:ln>
            <a:solidFill>
              <a:schemeClr val="accent1"/>
            </a:solidFill>
          </a:ln>
        </p:spPr>
        <p:txBody>
          <a:bodyPr wrap="square" rtlCol="0">
            <a:spAutoFit/>
          </a:bodyPr>
          <a:lstStyle/>
          <a:p>
            <a:pPr algn="ctr"/>
            <a:r>
              <a:rPr lang="en-US" sz="3200" b="1" dirty="0">
                <a:solidFill>
                  <a:schemeClr val="bg1"/>
                </a:solidFill>
              </a:rPr>
              <a:t>Today we will be looking at:</a:t>
            </a:r>
          </a:p>
          <a:p>
            <a:endParaRPr lang="en-US" dirty="0"/>
          </a:p>
          <a:p>
            <a:pPr algn="ctr"/>
            <a:r>
              <a:rPr lang="en-US" sz="4000" dirty="0"/>
              <a:t>Reading Fluency</a:t>
            </a:r>
          </a:p>
          <a:p>
            <a:pPr algn="ctr"/>
            <a:endParaRPr lang="en-US" sz="4000" dirty="0"/>
          </a:p>
          <a:p>
            <a:pPr algn="ctr"/>
            <a:r>
              <a:rPr lang="en-US" sz="4000" dirty="0"/>
              <a:t>Multiplication</a:t>
            </a:r>
          </a:p>
        </p:txBody>
      </p:sp>
    </p:spTree>
    <p:extLst>
      <p:ext uri="{BB962C8B-B14F-4D97-AF65-F5344CB8AC3E}">
        <p14:creationId xmlns:p14="http://schemas.microsoft.com/office/powerpoint/2010/main" val="428767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CCAC-93B8-CFE0-5936-4A32852AF11A}"/>
              </a:ext>
            </a:extLst>
          </p:cNvPr>
          <p:cNvSpPr>
            <a:spLocks noGrp="1"/>
          </p:cNvSpPr>
          <p:nvPr>
            <p:ph type="title"/>
          </p:nvPr>
        </p:nvSpPr>
        <p:spPr>
          <a:xfrm>
            <a:off x="3509602" y="89589"/>
            <a:ext cx="9922764" cy="729017"/>
          </a:xfrm>
        </p:spPr>
        <p:txBody>
          <a:bodyPr/>
          <a:lstStyle/>
          <a:p>
            <a:r>
              <a:rPr lang="en-US" dirty="0">
                <a:solidFill>
                  <a:srgbClr val="FF00FF"/>
                </a:solidFill>
                <a:latin typeface="Twinkl Cursive Looped Thin" panose="02000000000000000000" pitchFamily="2" charset="0"/>
              </a:rPr>
              <a:t>Reading Fluency</a:t>
            </a:r>
          </a:p>
        </p:txBody>
      </p:sp>
      <p:sp>
        <p:nvSpPr>
          <p:cNvPr id="3" name="TextBox 2">
            <a:extLst>
              <a:ext uri="{FF2B5EF4-FFF2-40B4-BE49-F238E27FC236}">
                <a16:creationId xmlns:a16="http://schemas.microsoft.com/office/drawing/2014/main" id="{2BEA2703-CC66-C567-A552-4E0AD0A05EA5}"/>
              </a:ext>
            </a:extLst>
          </p:cNvPr>
          <p:cNvSpPr txBox="1"/>
          <p:nvPr/>
        </p:nvSpPr>
        <p:spPr>
          <a:xfrm>
            <a:off x="0" y="897467"/>
            <a:ext cx="1016000" cy="1007533"/>
          </a:xfrm>
          <a:prstGeom prst="rect">
            <a:avLst/>
          </a:prstGeom>
          <a:solidFill>
            <a:schemeClr val="bg1"/>
          </a:solidFill>
          <a:ln>
            <a:solidFill>
              <a:schemeClr val="bg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3C9ACBC2-4261-0D75-C5E8-DE8A3CB3A456}"/>
              </a:ext>
            </a:extLst>
          </p:cNvPr>
          <p:cNvSpPr txBox="1"/>
          <p:nvPr/>
        </p:nvSpPr>
        <p:spPr>
          <a:xfrm>
            <a:off x="215899" y="740713"/>
            <a:ext cx="11760201" cy="6309420"/>
          </a:xfrm>
          <a:prstGeom prst="rect">
            <a:avLst/>
          </a:prstGeom>
          <a:noFill/>
        </p:spPr>
        <p:txBody>
          <a:bodyPr wrap="square" rtlCol="0">
            <a:spAutoFit/>
          </a:bodyPr>
          <a:lstStyle/>
          <a:p>
            <a:r>
              <a:rPr lang="en-US" sz="2800" dirty="0"/>
              <a:t>Reading fluency is important because it develops </a:t>
            </a:r>
            <a:r>
              <a:rPr lang="en-US" sz="2800" b="1" dirty="0"/>
              <a:t>comprehension</a:t>
            </a:r>
            <a:r>
              <a:rPr lang="en-US" sz="2800" dirty="0"/>
              <a:t> and </a:t>
            </a:r>
            <a:r>
              <a:rPr lang="en-US" sz="2800" b="1" dirty="0"/>
              <a:t>motivates</a:t>
            </a:r>
            <a:r>
              <a:rPr lang="en-US" sz="2800" dirty="0"/>
              <a:t> readers.</a:t>
            </a:r>
          </a:p>
          <a:p>
            <a:endParaRPr lang="en-US" sz="3200" dirty="0"/>
          </a:p>
          <a:p>
            <a:r>
              <a:rPr lang="en-US" sz="2800" dirty="0"/>
              <a:t>Reading fluency is the ability to read with </a:t>
            </a:r>
            <a:r>
              <a:rPr lang="en-US" sz="2800" b="1" dirty="0"/>
              <a:t>proper speed</a:t>
            </a:r>
            <a:r>
              <a:rPr lang="en-US" sz="2800" dirty="0"/>
              <a:t>, </a:t>
            </a:r>
            <a:r>
              <a:rPr lang="en-US" sz="2800" b="1" dirty="0"/>
              <a:t>accuracy, </a:t>
            </a:r>
            <a:r>
              <a:rPr lang="en-US" sz="2800" dirty="0"/>
              <a:t>and </a:t>
            </a:r>
            <a:r>
              <a:rPr lang="en-US" sz="2800" b="1" dirty="0"/>
              <a:t>expression</a:t>
            </a:r>
            <a:r>
              <a:rPr lang="en-US" sz="2800" dirty="0"/>
              <a:t>. Children must be able to read fluently to understand what they’re reading. This applies to both silent reading and reading out loud. </a:t>
            </a:r>
          </a:p>
          <a:p>
            <a:endParaRPr lang="en-US" sz="2800" dirty="0"/>
          </a:p>
          <a:p>
            <a:r>
              <a:rPr lang="en-US" sz="2800" dirty="0"/>
              <a:t>When doing the latter, fluent readers can read phrases and add in proper intonation when needed. As a result, reading becomes </a:t>
            </a:r>
            <a:r>
              <a:rPr lang="en-US" sz="2800" b="1" dirty="0"/>
              <a:t>smooth and expressive.</a:t>
            </a:r>
          </a:p>
          <a:p>
            <a:endParaRPr lang="en-US" dirty="0"/>
          </a:p>
          <a:p>
            <a:endParaRPr lang="en-US" dirty="0"/>
          </a:p>
          <a:p>
            <a:pPr algn="ctr"/>
            <a:r>
              <a:rPr lang="en-US" sz="2400" b="1" dirty="0">
                <a:solidFill>
                  <a:srgbClr val="FF00FF"/>
                </a:solidFill>
              </a:rPr>
              <a:t>This is what we’re going to practise now </a:t>
            </a:r>
            <a:r>
              <a:rPr lang="en-US" sz="2400" b="1" dirty="0">
                <a:solidFill>
                  <a:srgbClr val="FF00FF"/>
                </a:solidFill>
                <a:sym typeface="Wingdings" panose="05000000000000000000" pitchFamily="2" charset="2"/>
              </a:rPr>
              <a:t>    </a:t>
            </a:r>
          </a:p>
          <a:p>
            <a:pPr algn="ctr"/>
            <a:r>
              <a:rPr lang="en-US" sz="2400" b="1" dirty="0">
                <a:solidFill>
                  <a:srgbClr val="FF00FF"/>
                </a:solidFill>
                <a:sym typeface="Wingdings" panose="05000000000000000000" pitchFamily="2" charset="2"/>
              </a:rPr>
              <a:t> Number yourselves No.1  and No. 2</a:t>
            </a:r>
            <a:endParaRPr lang="en-US" sz="2400" b="1" dirty="0">
              <a:solidFill>
                <a:srgbClr val="FF00FF"/>
              </a:solidFill>
            </a:endParaRPr>
          </a:p>
        </p:txBody>
      </p:sp>
    </p:spTree>
    <p:extLst>
      <p:ext uri="{BB962C8B-B14F-4D97-AF65-F5344CB8AC3E}">
        <p14:creationId xmlns:p14="http://schemas.microsoft.com/office/powerpoint/2010/main" val="176898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71A-7CAD-7AEA-2963-E7F6F2E8E16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A2090C8-6B9A-9BF3-193E-53FE45C79F15}"/>
              </a:ext>
            </a:extLst>
          </p:cNvPr>
          <p:cNvPicPr>
            <a:picLocks noChangeAspect="1"/>
          </p:cNvPicPr>
          <p:nvPr/>
        </p:nvPicPr>
        <p:blipFill>
          <a:blip r:embed="rId2"/>
          <a:stretch>
            <a:fillRect/>
          </a:stretch>
        </p:blipFill>
        <p:spPr>
          <a:xfrm>
            <a:off x="-1" y="22710"/>
            <a:ext cx="12266579" cy="6899951"/>
          </a:xfrm>
          <a:prstGeom prst="rect">
            <a:avLst/>
          </a:prstGeom>
        </p:spPr>
      </p:pic>
    </p:spTree>
    <p:extLst>
      <p:ext uri="{BB962C8B-B14F-4D97-AF65-F5344CB8AC3E}">
        <p14:creationId xmlns:p14="http://schemas.microsoft.com/office/powerpoint/2010/main" val="12026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9FEB-7994-87E0-0298-BAD2F3F9CC1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A8EB3AD-B4CE-8777-91A8-89893257C2ED}"/>
              </a:ext>
            </a:extLst>
          </p:cNvPr>
          <p:cNvPicPr>
            <a:picLocks noChangeAspect="1"/>
          </p:cNvPicPr>
          <p:nvPr/>
        </p:nvPicPr>
        <p:blipFill>
          <a:blip r:embed="rId2"/>
          <a:stretch>
            <a:fillRect/>
          </a:stretch>
        </p:blipFill>
        <p:spPr>
          <a:xfrm>
            <a:off x="-1" y="22710"/>
            <a:ext cx="13112885" cy="7375998"/>
          </a:xfrm>
          <a:prstGeom prst="rect">
            <a:avLst/>
          </a:prstGeom>
        </p:spPr>
      </p:pic>
      <p:sp>
        <p:nvSpPr>
          <p:cNvPr id="4" name="TextBox 3">
            <a:extLst>
              <a:ext uri="{FF2B5EF4-FFF2-40B4-BE49-F238E27FC236}">
                <a16:creationId xmlns:a16="http://schemas.microsoft.com/office/drawing/2014/main" id="{AD414151-F2BB-A2D4-05B8-C9C728B754D6}"/>
              </a:ext>
            </a:extLst>
          </p:cNvPr>
          <p:cNvSpPr txBox="1"/>
          <p:nvPr/>
        </p:nvSpPr>
        <p:spPr>
          <a:xfrm>
            <a:off x="5642043" y="1459149"/>
            <a:ext cx="4348263" cy="400110"/>
          </a:xfrm>
          <a:prstGeom prst="rect">
            <a:avLst/>
          </a:prstGeom>
          <a:noFill/>
        </p:spPr>
        <p:txBody>
          <a:bodyPr wrap="square" rtlCol="0">
            <a:spAutoFit/>
          </a:bodyPr>
          <a:lstStyle/>
          <a:p>
            <a:r>
              <a:rPr lang="en-US" sz="2000" dirty="0">
                <a:solidFill>
                  <a:srgbClr val="FF00FF"/>
                </a:solidFill>
              </a:rPr>
              <a:t>Late afternoon</a:t>
            </a:r>
          </a:p>
        </p:txBody>
      </p:sp>
      <p:sp>
        <p:nvSpPr>
          <p:cNvPr id="6" name="TextBox 5">
            <a:extLst>
              <a:ext uri="{FF2B5EF4-FFF2-40B4-BE49-F238E27FC236}">
                <a16:creationId xmlns:a16="http://schemas.microsoft.com/office/drawing/2014/main" id="{937DB251-E713-73D1-5BAC-851586CCCA67}"/>
              </a:ext>
            </a:extLst>
          </p:cNvPr>
          <p:cNvSpPr txBox="1"/>
          <p:nvPr/>
        </p:nvSpPr>
        <p:spPr>
          <a:xfrm>
            <a:off x="7280366" y="2011680"/>
            <a:ext cx="3326674" cy="372793"/>
          </a:xfrm>
          <a:prstGeom prst="rect">
            <a:avLst/>
          </a:prstGeom>
          <a:noFill/>
        </p:spPr>
        <p:txBody>
          <a:bodyPr wrap="square" rtlCol="0">
            <a:spAutoFit/>
          </a:bodyPr>
          <a:lstStyle/>
          <a:p>
            <a:r>
              <a:rPr lang="en-US" dirty="0">
                <a:solidFill>
                  <a:srgbClr val="FF00FF"/>
                </a:solidFill>
              </a:rPr>
              <a:t>Flying on her broomstick</a:t>
            </a:r>
          </a:p>
        </p:txBody>
      </p:sp>
      <p:sp>
        <p:nvSpPr>
          <p:cNvPr id="7" name="TextBox 6">
            <a:extLst>
              <a:ext uri="{FF2B5EF4-FFF2-40B4-BE49-F238E27FC236}">
                <a16:creationId xmlns:a16="http://schemas.microsoft.com/office/drawing/2014/main" id="{A770842D-66A1-AB5B-2FAF-335AD76D3126}"/>
              </a:ext>
            </a:extLst>
          </p:cNvPr>
          <p:cNvSpPr txBox="1"/>
          <p:nvPr/>
        </p:nvSpPr>
        <p:spPr>
          <a:xfrm>
            <a:off x="6239933" y="2497667"/>
            <a:ext cx="2099734" cy="400110"/>
          </a:xfrm>
          <a:prstGeom prst="rect">
            <a:avLst/>
          </a:prstGeom>
          <a:noFill/>
        </p:spPr>
        <p:txBody>
          <a:bodyPr wrap="square" rtlCol="0">
            <a:spAutoFit/>
          </a:bodyPr>
          <a:lstStyle/>
          <a:p>
            <a:r>
              <a:rPr lang="en-US" sz="2000" b="1" dirty="0">
                <a:solidFill>
                  <a:srgbClr val="FF00FF"/>
                </a:solidFill>
              </a:rPr>
              <a:t>Violet</a:t>
            </a:r>
          </a:p>
        </p:txBody>
      </p:sp>
      <p:sp>
        <p:nvSpPr>
          <p:cNvPr id="8" name="TextBox 7">
            <a:extLst>
              <a:ext uri="{FF2B5EF4-FFF2-40B4-BE49-F238E27FC236}">
                <a16:creationId xmlns:a16="http://schemas.microsoft.com/office/drawing/2014/main" id="{303B29B9-836E-EAC6-9FEE-3788D217062C}"/>
              </a:ext>
            </a:extLst>
          </p:cNvPr>
          <p:cNvSpPr txBox="1"/>
          <p:nvPr/>
        </p:nvSpPr>
        <p:spPr>
          <a:xfrm>
            <a:off x="6466550" y="3627723"/>
            <a:ext cx="6714067" cy="615553"/>
          </a:xfrm>
          <a:prstGeom prst="rect">
            <a:avLst/>
          </a:prstGeom>
          <a:noFill/>
        </p:spPr>
        <p:txBody>
          <a:bodyPr wrap="square" rtlCol="0">
            <a:spAutoFit/>
          </a:bodyPr>
          <a:lstStyle/>
          <a:p>
            <a:r>
              <a:rPr lang="en-US" dirty="0"/>
              <a:t> </a:t>
            </a:r>
            <a:r>
              <a:rPr lang="en-US" sz="1600" b="1" dirty="0">
                <a:solidFill>
                  <a:srgbClr val="FF00FF"/>
                </a:solidFill>
              </a:rPr>
              <a:t>move (its wings) up and down when flying </a:t>
            </a:r>
          </a:p>
          <a:p>
            <a:r>
              <a:rPr lang="en-US" sz="1600" b="1" dirty="0">
                <a:solidFill>
                  <a:srgbClr val="FF00FF"/>
                </a:solidFill>
              </a:rPr>
              <a:t>  or preparing to fly</a:t>
            </a:r>
            <a:endParaRPr lang="en-US" dirty="0"/>
          </a:p>
        </p:txBody>
      </p:sp>
      <p:sp>
        <p:nvSpPr>
          <p:cNvPr id="9" name="TextBox 8">
            <a:extLst>
              <a:ext uri="{FF2B5EF4-FFF2-40B4-BE49-F238E27FC236}">
                <a16:creationId xmlns:a16="http://schemas.microsoft.com/office/drawing/2014/main" id="{F213DF62-5E2F-3C9B-2D29-768C0B438D4C}"/>
              </a:ext>
            </a:extLst>
          </p:cNvPr>
          <p:cNvSpPr txBox="1"/>
          <p:nvPr/>
        </p:nvSpPr>
        <p:spPr>
          <a:xfrm>
            <a:off x="6556441" y="4318000"/>
            <a:ext cx="6050426" cy="646331"/>
          </a:xfrm>
          <a:prstGeom prst="rect">
            <a:avLst/>
          </a:prstGeom>
          <a:noFill/>
        </p:spPr>
        <p:txBody>
          <a:bodyPr wrap="square" rtlCol="0">
            <a:spAutoFit/>
          </a:bodyPr>
          <a:lstStyle/>
          <a:p>
            <a:r>
              <a:rPr lang="en-US" dirty="0"/>
              <a:t> </a:t>
            </a:r>
            <a:r>
              <a:rPr lang="en-US" b="1" dirty="0">
                <a:solidFill>
                  <a:srgbClr val="FF00FF"/>
                </a:solidFill>
              </a:rPr>
              <a:t>to tell someone that you will </a:t>
            </a:r>
          </a:p>
          <a:p>
            <a:r>
              <a:rPr lang="en-US" b="1" dirty="0">
                <a:solidFill>
                  <a:srgbClr val="FF00FF"/>
                </a:solidFill>
              </a:rPr>
              <a:t> certainly do something</a:t>
            </a:r>
          </a:p>
        </p:txBody>
      </p:sp>
      <p:pic>
        <p:nvPicPr>
          <p:cNvPr id="13" name="Picture 12">
            <a:extLst>
              <a:ext uri="{FF2B5EF4-FFF2-40B4-BE49-F238E27FC236}">
                <a16:creationId xmlns:a16="http://schemas.microsoft.com/office/drawing/2014/main" id="{7B682D8B-0D05-7A52-AF52-AC5A804B7DC2}"/>
              </a:ext>
            </a:extLst>
          </p:cNvPr>
          <p:cNvPicPr>
            <a:picLocks noChangeAspect="1"/>
          </p:cNvPicPr>
          <p:nvPr/>
        </p:nvPicPr>
        <p:blipFill rotWithShape="1">
          <a:blip r:embed="rId3"/>
          <a:srcRect l="69908" t="64321" r="8888" b="23704"/>
          <a:stretch/>
        </p:blipFill>
        <p:spPr>
          <a:xfrm>
            <a:off x="8733852" y="5369752"/>
            <a:ext cx="2984016" cy="1053312"/>
          </a:xfrm>
          <a:prstGeom prst="rect">
            <a:avLst/>
          </a:prstGeom>
        </p:spPr>
      </p:pic>
    </p:spTree>
    <p:extLst>
      <p:ext uri="{BB962C8B-B14F-4D97-AF65-F5344CB8AC3E}">
        <p14:creationId xmlns:p14="http://schemas.microsoft.com/office/powerpoint/2010/main" val="10316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0039D4-FDBD-0EFA-9E19-565A55061431}"/>
              </a:ext>
            </a:extLst>
          </p:cNvPr>
          <p:cNvSpPr/>
          <p:nvPr/>
        </p:nvSpPr>
        <p:spPr>
          <a:xfrm>
            <a:off x="-1" y="609600"/>
            <a:ext cx="1176867" cy="872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CAEF92-9FB1-7C77-0108-0544867ACA8A}"/>
              </a:ext>
            </a:extLst>
          </p:cNvPr>
          <p:cNvSpPr txBox="1"/>
          <p:nvPr/>
        </p:nvSpPr>
        <p:spPr>
          <a:xfrm>
            <a:off x="1769533" y="160867"/>
            <a:ext cx="7882467" cy="923330"/>
          </a:xfrm>
          <a:prstGeom prst="rect">
            <a:avLst/>
          </a:prstGeom>
          <a:noFill/>
        </p:spPr>
        <p:txBody>
          <a:bodyPr wrap="square" rtlCol="0">
            <a:spAutoFit/>
          </a:bodyPr>
          <a:lstStyle/>
          <a:p>
            <a:pPr algn="ctr"/>
            <a:r>
              <a:rPr lang="en-US" sz="5400" b="1" dirty="0">
                <a:solidFill>
                  <a:srgbClr val="FF00FF"/>
                </a:solidFill>
                <a:latin typeface="Twinkl Cursive Looped Thin" panose="02000000000000000000" pitchFamily="2" charset="0"/>
              </a:rPr>
              <a:t>Multiplication</a:t>
            </a:r>
          </a:p>
        </p:txBody>
      </p:sp>
      <p:sp>
        <p:nvSpPr>
          <p:cNvPr id="4" name="TextBox 3">
            <a:extLst>
              <a:ext uri="{FF2B5EF4-FFF2-40B4-BE49-F238E27FC236}">
                <a16:creationId xmlns:a16="http://schemas.microsoft.com/office/drawing/2014/main" id="{C45AE5B7-9ED9-E3A1-442F-0327D6397152}"/>
              </a:ext>
            </a:extLst>
          </p:cNvPr>
          <p:cNvSpPr txBox="1"/>
          <p:nvPr/>
        </p:nvSpPr>
        <p:spPr>
          <a:xfrm>
            <a:off x="3132666" y="930308"/>
            <a:ext cx="5926667" cy="523220"/>
          </a:xfrm>
          <a:prstGeom prst="rect">
            <a:avLst/>
          </a:prstGeom>
          <a:noFill/>
        </p:spPr>
        <p:txBody>
          <a:bodyPr wrap="square" rtlCol="0">
            <a:spAutoFit/>
          </a:bodyPr>
          <a:lstStyle/>
          <a:p>
            <a:r>
              <a:rPr lang="en-US" sz="2800" dirty="0"/>
              <a:t>The ‘Building Blocks’ of </a:t>
            </a:r>
            <a:r>
              <a:rPr lang="en-US" sz="2800" dirty="0" err="1"/>
              <a:t>Maths</a:t>
            </a:r>
            <a:endParaRPr lang="en-US" sz="2800" dirty="0"/>
          </a:p>
        </p:txBody>
      </p:sp>
      <p:sp>
        <p:nvSpPr>
          <p:cNvPr id="5" name="TextBox 4">
            <a:extLst>
              <a:ext uri="{FF2B5EF4-FFF2-40B4-BE49-F238E27FC236}">
                <a16:creationId xmlns:a16="http://schemas.microsoft.com/office/drawing/2014/main" id="{86BF2AAE-FC33-6870-B5DC-5E619932C261}"/>
              </a:ext>
            </a:extLst>
          </p:cNvPr>
          <p:cNvSpPr txBox="1"/>
          <p:nvPr/>
        </p:nvSpPr>
        <p:spPr>
          <a:xfrm>
            <a:off x="406400" y="1727200"/>
            <a:ext cx="11379200" cy="3539430"/>
          </a:xfrm>
          <a:prstGeom prst="rect">
            <a:avLst/>
          </a:prstGeom>
          <a:noFill/>
        </p:spPr>
        <p:txBody>
          <a:bodyPr wrap="square" rtlCol="0">
            <a:spAutoFit/>
          </a:bodyPr>
          <a:lstStyle/>
          <a:p>
            <a:r>
              <a:rPr lang="en-US" sz="2800" dirty="0"/>
              <a:t>By learning smaller times tables and gradually building up, children will learn number rules that’ll make learning other tables much easier. </a:t>
            </a:r>
          </a:p>
          <a:p>
            <a:r>
              <a:rPr lang="en-US" sz="2800" dirty="0"/>
              <a:t>For example, once you know your 2 times table, you can learn your 4 times table simply by doubling the answers!</a:t>
            </a:r>
          </a:p>
          <a:p>
            <a:r>
              <a:rPr lang="en-US" sz="2800" dirty="0"/>
              <a:t>Then, you can double your 4s to learn your 8s.</a:t>
            </a:r>
          </a:p>
          <a:p>
            <a:endParaRPr lang="en-US" sz="2800" dirty="0"/>
          </a:p>
          <a:p>
            <a:r>
              <a:rPr lang="en-US" sz="2800" b="1" i="1" dirty="0">
                <a:solidFill>
                  <a:srgbClr val="FF00FF"/>
                </a:solidFill>
              </a:rPr>
              <a:t>Let’s have a go…</a:t>
            </a:r>
          </a:p>
        </p:txBody>
      </p:sp>
      <p:pic>
        <p:nvPicPr>
          <p:cNvPr id="7" name="Picture 6" descr="A blue cubes with black text&#10;&#10;Description automatically generated">
            <a:extLst>
              <a:ext uri="{FF2B5EF4-FFF2-40B4-BE49-F238E27FC236}">
                <a16:creationId xmlns:a16="http://schemas.microsoft.com/office/drawing/2014/main" id="{481AC413-2EB9-D9F3-D625-9C57A5429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4596163"/>
            <a:ext cx="4565650" cy="2145856"/>
          </a:xfrm>
          <a:prstGeom prst="rect">
            <a:avLst/>
          </a:prstGeom>
        </p:spPr>
      </p:pic>
    </p:spTree>
    <p:extLst>
      <p:ext uri="{BB962C8B-B14F-4D97-AF65-F5344CB8AC3E}">
        <p14:creationId xmlns:p14="http://schemas.microsoft.com/office/powerpoint/2010/main" val="112141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D1B9F8-39E1-CAA0-7E2B-3A9FC0DAA0D1}"/>
              </a:ext>
            </a:extLst>
          </p:cNvPr>
          <p:cNvSpPr/>
          <p:nvPr/>
        </p:nvSpPr>
        <p:spPr>
          <a:xfrm>
            <a:off x="-1507067" y="619118"/>
            <a:ext cx="4783667" cy="41486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0594B05-65D3-F80F-AB65-E1BC613B9DF2}"/>
              </a:ext>
            </a:extLst>
          </p:cNvPr>
          <p:cNvSpPr txBox="1"/>
          <p:nvPr/>
        </p:nvSpPr>
        <p:spPr>
          <a:xfrm>
            <a:off x="8704513" y="1897826"/>
            <a:ext cx="2777066" cy="3785652"/>
          </a:xfrm>
          <a:prstGeom prst="rect">
            <a:avLst/>
          </a:prstGeom>
          <a:noFill/>
        </p:spPr>
        <p:txBody>
          <a:bodyPr wrap="square" rtlCol="0">
            <a:spAutoFit/>
          </a:bodyPr>
          <a:lstStyle/>
          <a:p>
            <a:r>
              <a:rPr lang="en-US" sz="4800" dirty="0"/>
              <a:t>1 x 8 =</a:t>
            </a:r>
          </a:p>
          <a:p>
            <a:endParaRPr lang="en-US" sz="4800" dirty="0"/>
          </a:p>
          <a:p>
            <a:r>
              <a:rPr lang="en-US" sz="4800" dirty="0"/>
              <a:t>2 x 8 =</a:t>
            </a:r>
            <a:endParaRPr lang="en-US" sz="4800" dirty="0">
              <a:solidFill>
                <a:srgbClr val="FF00FF"/>
              </a:solidFill>
            </a:endParaRPr>
          </a:p>
          <a:p>
            <a:endParaRPr lang="en-US" sz="4800" dirty="0"/>
          </a:p>
          <a:p>
            <a:r>
              <a:rPr lang="en-US" sz="4800" dirty="0"/>
              <a:t>3 x 8 =</a:t>
            </a:r>
            <a:endParaRPr lang="en-US" sz="4800" dirty="0">
              <a:solidFill>
                <a:srgbClr val="FF00FF"/>
              </a:solidFill>
            </a:endParaRPr>
          </a:p>
        </p:txBody>
      </p:sp>
      <p:pic>
        <p:nvPicPr>
          <p:cNvPr id="4" name="Picture 3">
            <a:extLst>
              <a:ext uri="{FF2B5EF4-FFF2-40B4-BE49-F238E27FC236}">
                <a16:creationId xmlns:a16="http://schemas.microsoft.com/office/drawing/2014/main" id="{AB9EDB5D-0C5E-F564-0FA0-331F35237FAF}"/>
              </a:ext>
            </a:extLst>
          </p:cNvPr>
          <p:cNvPicPr>
            <a:picLocks noChangeAspect="1"/>
          </p:cNvPicPr>
          <p:nvPr/>
        </p:nvPicPr>
        <p:blipFill>
          <a:blip r:embed="rId2"/>
          <a:stretch>
            <a:fillRect/>
          </a:stretch>
        </p:blipFill>
        <p:spPr>
          <a:xfrm>
            <a:off x="361702" y="1758646"/>
            <a:ext cx="3212870" cy="4212701"/>
          </a:xfrm>
          <a:prstGeom prst="rect">
            <a:avLst/>
          </a:prstGeom>
        </p:spPr>
      </p:pic>
      <p:pic>
        <p:nvPicPr>
          <p:cNvPr id="5" name="Picture 4">
            <a:extLst>
              <a:ext uri="{FF2B5EF4-FFF2-40B4-BE49-F238E27FC236}">
                <a16:creationId xmlns:a16="http://schemas.microsoft.com/office/drawing/2014/main" id="{39CDF2E8-662C-0FCB-CCBC-42DCFC5ACACE}"/>
              </a:ext>
            </a:extLst>
          </p:cNvPr>
          <p:cNvPicPr>
            <a:picLocks noChangeAspect="1"/>
          </p:cNvPicPr>
          <p:nvPr/>
        </p:nvPicPr>
        <p:blipFill>
          <a:blip r:embed="rId3"/>
          <a:stretch>
            <a:fillRect/>
          </a:stretch>
        </p:blipFill>
        <p:spPr>
          <a:xfrm>
            <a:off x="4333688" y="1758646"/>
            <a:ext cx="3054361" cy="4212701"/>
          </a:xfrm>
          <a:prstGeom prst="rect">
            <a:avLst/>
          </a:prstGeom>
        </p:spPr>
      </p:pic>
      <p:sp>
        <p:nvSpPr>
          <p:cNvPr id="6" name="TextBox 5">
            <a:extLst>
              <a:ext uri="{FF2B5EF4-FFF2-40B4-BE49-F238E27FC236}">
                <a16:creationId xmlns:a16="http://schemas.microsoft.com/office/drawing/2014/main" id="{C97AA27E-74D9-9FE3-A9C7-2E4D0856FB82}"/>
              </a:ext>
            </a:extLst>
          </p:cNvPr>
          <p:cNvSpPr txBox="1"/>
          <p:nvPr/>
        </p:nvSpPr>
        <p:spPr>
          <a:xfrm>
            <a:off x="548641" y="886653"/>
            <a:ext cx="9701348" cy="461665"/>
          </a:xfrm>
          <a:prstGeom prst="rect">
            <a:avLst/>
          </a:prstGeom>
          <a:noFill/>
        </p:spPr>
        <p:txBody>
          <a:bodyPr wrap="square" rtlCol="0">
            <a:spAutoFit/>
          </a:bodyPr>
          <a:lstStyle/>
          <a:p>
            <a:r>
              <a:rPr lang="en-US" dirty="0"/>
              <a:t>             </a:t>
            </a:r>
            <a:r>
              <a:rPr lang="en-US" sz="2400" dirty="0"/>
              <a:t>x2         </a:t>
            </a:r>
            <a:r>
              <a:rPr lang="en-US" sz="2400" dirty="0">
                <a:highlight>
                  <a:srgbClr val="FFFF00"/>
                </a:highlight>
              </a:rPr>
              <a:t>-----</a:t>
            </a:r>
            <a:r>
              <a:rPr lang="en-US" sz="2400" dirty="0">
                <a:highlight>
                  <a:srgbClr val="FFFF00"/>
                </a:highlight>
                <a:sym typeface="Wingdings" panose="05000000000000000000" pitchFamily="2" charset="2"/>
              </a:rPr>
              <a:t> Double</a:t>
            </a:r>
            <a:r>
              <a:rPr lang="en-US" sz="2400" dirty="0">
                <a:sym typeface="Wingdings" panose="05000000000000000000" pitchFamily="2" charset="2"/>
              </a:rPr>
              <a:t>        x4            </a:t>
            </a:r>
            <a:r>
              <a:rPr lang="en-US" sz="2400" dirty="0">
                <a:highlight>
                  <a:srgbClr val="FFFF00"/>
                </a:highlight>
                <a:sym typeface="Wingdings" panose="05000000000000000000" pitchFamily="2" charset="2"/>
              </a:rPr>
              <a:t>---- Double</a:t>
            </a:r>
            <a:r>
              <a:rPr lang="en-US" sz="2400" dirty="0">
                <a:sym typeface="Wingdings" panose="05000000000000000000" pitchFamily="2" charset="2"/>
              </a:rPr>
              <a:t>           x8</a:t>
            </a:r>
            <a:endParaRPr lang="en-US" dirty="0"/>
          </a:p>
        </p:txBody>
      </p:sp>
    </p:spTree>
    <p:extLst>
      <p:ext uri="{BB962C8B-B14F-4D97-AF65-F5344CB8AC3E}">
        <p14:creationId xmlns:p14="http://schemas.microsoft.com/office/powerpoint/2010/main" val="17183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21C4AD-12DB-ACF9-89C7-5FD51B5EA887}"/>
              </a:ext>
            </a:extLst>
          </p:cNvPr>
          <p:cNvSpPr txBox="1"/>
          <p:nvPr/>
        </p:nvSpPr>
        <p:spPr>
          <a:xfrm>
            <a:off x="-84667" y="821267"/>
            <a:ext cx="956734" cy="863600"/>
          </a:xfrm>
          <a:prstGeom prst="rect">
            <a:avLst/>
          </a:prstGeom>
          <a:solidFill>
            <a:schemeClr val="bg1"/>
          </a:solidFill>
          <a:ln>
            <a:solidFill>
              <a:schemeClr val="bg1"/>
            </a:solidFill>
          </a:ln>
        </p:spPr>
        <p:txBody>
          <a:bodyPr wrap="square" rtlCol="0">
            <a:spAutoFit/>
          </a:bodyPr>
          <a:lstStyle/>
          <a:p>
            <a:endParaRPr lang="en-US" dirty="0"/>
          </a:p>
        </p:txBody>
      </p:sp>
      <p:pic>
        <p:nvPicPr>
          <p:cNvPr id="9" name="Picture 8">
            <a:extLst>
              <a:ext uri="{FF2B5EF4-FFF2-40B4-BE49-F238E27FC236}">
                <a16:creationId xmlns:a16="http://schemas.microsoft.com/office/drawing/2014/main" id="{182C848F-EE09-2064-98F6-D5CC103F89CB}"/>
              </a:ext>
            </a:extLst>
          </p:cNvPr>
          <p:cNvPicPr>
            <a:picLocks noChangeAspect="1"/>
          </p:cNvPicPr>
          <p:nvPr/>
        </p:nvPicPr>
        <p:blipFill rotWithShape="1">
          <a:blip r:embed="rId2"/>
          <a:srcRect t="22493" b="14899"/>
          <a:stretch/>
        </p:blipFill>
        <p:spPr>
          <a:xfrm>
            <a:off x="5432284" y="625068"/>
            <a:ext cx="6396550" cy="5607863"/>
          </a:xfrm>
          <a:prstGeom prst="rect">
            <a:avLst/>
          </a:prstGeom>
        </p:spPr>
      </p:pic>
      <p:sp>
        <p:nvSpPr>
          <p:cNvPr id="2" name="Title 1">
            <a:extLst>
              <a:ext uri="{FF2B5EF4-FFF2-40B4-BE49-F238E27FC236}">
                <a16:creationId xmlns:a16="http://schemas.microsoft.com/office/drawing/2014/main" id="{45CB9DBE-6167-ED4B-59EC-E5E2E29D2919}"/>
              </a:ext>
            </a:extLst>
          </p:cNvPr>
          <p:cNvSpPr>
            <a:spLocks noGrp="1"/>
          </p:cNvSpPr>
          <p:nvPr>
            <p:ph type="title"/>
          </p:nvPr>
        </p:nvSpPr>
        <p:spPr>
          <a:xfrm>
            <a:off x="540966" y="732673"/>
            <a:ext cx="4766733" cy="1559740"/>
          </a:xfrm>
        </p:spPr>
        <p:txBody>
          <a:bodyPr>
            <a:normAutofit fontScale="90000"/>
          </a:bodyPr>
          <a:lstStyle/>
          <a:p>
            <a:r>
              <a:rPr lang="en-US" b="0" dirty="0" err="1">
                <a:latin typeface="Twinkl Cursive Looped Thin" panose="02000000000000000000" pitchFamily="2" charset="0"/>
              </a:rPr>
              <a:t>Memorising</a:t>
            </a:r>
            <a:r>
              <a:rPr lang="en-US" b="0" dirty="0">
                <a:latin typeface="Twinkl Cursive Looped Thin" panose="02000000000000000000" pitchFamily="2" charset="0"/>
              </a:rPr>
              <a:t> times tables makes it far quicker and easier for us to work out </a:t>
            </a:r>
            <a:r>
              <a:rPr lang="en-US" b="0" dirty="0" err="1">
                <a:latin typeface="Twinkl Cursive Looped Thin" panose="02000000000000000000" pitchFamily="2" charset="0"/>
              </a:rPr>
              <a:t>maths</a:t>
            </a:r>
            <a:r>
              <a:rPr lang="en-US" b="0" dirty="0">
                <a:latin typeface="Twinkl Cursive Looped Thin" panose="02000000000000000000" pitchFamily="2" charset="0"/>
              </a:rPr>
              <a:t> problems in our heads, Moving beyond using fingers to work out answers and quickly solve any multiplication questions</a:t>
            </a:r>
          </a:p>
        </p:txBody>
      </p:sp>
      <p:pic>
        <p:nvPicPr>
          <p:cNvPr id="11" name="Picture 10" descr="Cartoon of a person pointing at something">
            <a:extLst>
              <a:ext uri="{FF2B5EF4-FFF2-40B4-BE49-F238E27FC236}">
                <a16:creationId xmlns:a16="http://schemas.microsoft.com/office/drawing/2014/main" id="{7D7C50C9-BF1A-F3C7-2969-918FAD0E8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705" y="3977617"/>
            <a:ext cx="3582210" cy="2543369"/>
          </a:xfrm>
          <a:prstGeom prst="rect">
            <a:avLst/>
          </a:prstGeom>
        </p:spPr>
      </p:pic>
    </p:spTree>
    <p:extLst>
      <p:ext uri="{BB962C8B-B14F-4D97-AF65-F5344CB8AC3E}">
        <p14:creationId xmlns:p14="http://schemas.microsoft.com/office/powerpoint/2010/main" val="54956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50537-950F-B319-091D-51C229F5F381}"/>
              </a:ext>
            </a:extLst>
          </p:cNvPr>
          <p:cNvSpPr/>
          <p:nvPr/>
        </p:nvSpPr>
        <p:spPr>
          <a:xfrm>
            <a:off x="0" y="626533"/>
            <a:ext cx="905933" cy="11768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3AAE148-CB0C-63BA-5B4C-E74A93654AC9}"/>
              </a:ext>
            </a:extLst>
          </p:cNvPr>
          <p:cNvSpPr>
            <a:spLocks noGrp="1"/>
          </p:cNvSpPr>
          <p:nvPr>
            <p:ph type="body" sz="half" idx="2"/>
          </p:nvPr>
        </p:nvSpPr>
        <p:spPr>
          <a:xfrm>
            <a:off x="194735" y="-198121"/>
            <a:ext cx="5037665" cy="6835987"/>
          </a:xfrm>
        </p:spPr>
        <p:txBody>
          <a:bodyPr>
            <a:normAutofit/>
          </a:bodyPr>
          <a:lstStyle/>
          <a:p>
            <a:r>
              <a:rPr lang="en-US" sz="2400" dirty="0"/>
              <a:t>The multiplication tables check (MTC) is statutory for all year 4 pupils registered at state-funded maintained schools, special schools or academies, including free schools, in England.</a:t>
            </a:r>
          </a:p>
          <a:p>
            <a:endParaRPr lang="en-US" sz="2400" dirty="0"/>
          </a:p>
          <a:p>
            <a:r>
              <a:rPr lang="en-US" sz="2400" dirty="0"/>
              <a:t>The purpose of the MTC is to determine whether pupils can recall their times tables fluently, which is essential for future success in mathematics.</a:t>
            </a:r>
          </a:p>
        </p:txBody>
      </p:sp>
      <p:pic>
        <p:nvPicPr>
          <p:cNvPr id="7" name="Picture 6">
            <a:extLst>
              <a:ext uri="{FF2B5EF4-FFF2-40B4-BE49-F238E27FC236}">
                <a16:creationId xmlns:a16="http://schemas.microsoft.com/office/drawing/2014/main" id="{FD120195-4213-FAE5-F175-F3527239E202}"/>
              </a:ext>
            </a:extLst>
          </p:cNvPr>
          <p:cNvPicPr>
            <a:picLocks noChangeAspect="1"/>
          </p:cNvPicPr>
          <p:nvPr/>
        </p:nvPicPr>
        <p:blipFill rotWithShape="1">
          <a:blip r:embed="rId2"/>
          <a:srcRect l="29861" t="15802" r="33333" b="5679"/>
          <a:stretch/>
        </p:blipFill>
        <p:spPr>
          <a:xfrm>
            <a:off x="6553201" y="157479"/>
            <a:ext cx="4504266" cy="6005689"/>
          </a:xfrm>
          <a:prstGeom prst="rect">
            <a:avLst/>
          </a:prstGeom>
        </p:spPr>
      </p:pic>
      <p:sp>
        <p:nvSpPr>
          <p:cNvPr id="8" name="TextBox 7">
            <a:extLst>
              <a:ext uri="{FF2B5EF4-FFF2-40B4-BE49-F238E27FC236}">
                <a16:creationId xmlns:a16="http://schemas.microsoft.com/office/drawing/2014/main" id="{F663F6D2-B461-D444-4A3E-6E580B8773A6}"/>
              </a:ext>
            </a:extLst>
          </p:cNvPr>
          <p:cNvSpPr txBox="1"/>
          <p:nvPr/>
        </p:nvSpPr>
        <p:spPr>
          <a:xfrm>
            <a:off x="5672667" y="6163168"/>
            <a:ext cx="6858000" cy="646331"/>
          </a:xfrm>
          <a:prstGeom prst="rect">
            <a:avLst/>
          </a:prstGeom>
          <a:noFill/>
        </p:spPr>
        <p:txBody>
          <a:bodyPr wrap="square" rtlCol="0">
            <a:spAutoFit/>
          </a:bodyPr>
          <a:lstStyle/>
          <a:p>
            <a:r>
              <a:rPr lang="en-US" dirty="0"/>
              <a:t>KIRFS       TTROCKSTARS    </a:t>
            </a:r>
            <a:r>
              <a:rPr lang="en-US" dirty="0">
                <a:hlinkClick r:id="rId3"/>
              </a:rPr>
              <a:t>Times Table check online</a:t>
            </a:r>
            <a:endParaRPr lang="en-US" dirty="0"/>
          </a:p>
          <a:p>
            <a:r>
              <a:rPr lang="en-US" dirty="0"/>
              <a:t>Daily 10 (Topmarks.co.uk)</a:t>
            </a:r>
          </a:p>
        </p:txBody>
      </p:sp>
      <p:sp>
        <p:nvSpPr>
          <p:cNvPr id="9" name="TextBox 8">
            <a:extLst>
              <a:ext uri="{FF2B5EF4-FFF2-40B4-BE49-F238E27FC236}">
                <a16:creationId xmlns:a16="http://schemas.microsoft.com/office/drawing/2014/main" id="{716C2969-472C-70F6-5EB1-A76EDD97186A}"/>
              </a:ext>
            </a:extLst>
          </p:cNvPr>
          <p:cNvSpPr txBox="1"/>
          <p:nvPr/>
        </p:nvSpPr>
        <p:spPr>
          <a:xfrm>
            <a:off x="59268" y="6231467"/>
            <a:ext cx="5308598" cy="523220"/>
          </a:xfrm>
          <a:prstGeom prst="rect">
            <a:avLst/>
          </a:prstGeom>
          <a:noFill/>
        </p:spPr>
        <p:txBody>
          <a:bodyPr wrap="square" rtlCol="0">
            <a:spAutoFit/>
          </a:bodyPr>
          <a:lstStyle/>
          <a:p>
            <a:r>
              <a:rPr lang="en-US" sz="2800" dirty="0">
                <a:solidFill>
                  <a:srgbClr val="FF00FF"/>
                </a:solidFill>
                <a:hlinkClick r:id="rId4"/>
              </a:rPr>
              <a:t>Let’s practise our recall…      </a:t>
            </a:r>
            <a:r>
              <a:rPr lang="en-US" sz="2800" i="1" dirty="0">
                <a:solidFill>
                  <a:srgbClr val="FF00FF"/>
                </a:solidFill>
                <a:sym typeface="Wingdings" panose="05000000000000000000" pitchFamily="2" charset="2"/>
                <a:hlinkClick r:id="rId4"/>
              </a:rPr>
              <a:t></a:t>
            </a:r>
            <a:endParaRPr lang="en-US" sz="2800" i="1" dirty="0">
              <a:solidFill>
                <a:srgbClr val="FF00FF"/>
              </a:solidFill>
            </a:endParaRPr>
          </a:p>
        </p:txBody>
      </p:sp>
    </p:spTree>
    <p:extLst>
      <p:ext uri="{BB962C8B-B14F-4D97-AF65-F5344CB8AC3E}">
        <p14:creationId xmlns:p14="http://schemas.microsoft.com/office/powerpoint/2010/main" val="1288968053"/>
      </p:ext>
    </p:extLst>
  </p:cSld>
  <p:clrMapOvr>
    <a:masterClrMapping/>
  </p:clrMapOvr>
</p:sld>
</file>

<file path=ppt/theme/theme1.xml><?xml version="1.0" encoding="utf-8"?>
<a:theme xmlns:a="http://schemas.openxmlformats.org/drawingml/2006/main" name="BjornVTI">
  <a:themeElements>
    <a:clrScheme name="AnalogousFromLightSeedRightStep">
      <a:dk1>
        <a:srgbClr val="000000"/>
      </a:dk1>
      <a:lt1>
        <a:srgbClr val="FFFFFF"/>
      </a:lt1>
      <a:dk2>
        <a:srgbClr val="313820"/>
      </a:dk2>
      <a:lt2>
        <a:srgbClr val="E2E8E5"/>
      </a:lt2>
      <a:accent1>
        <a:srgbClr val="C894AD"/>
      </a:accent1>
      <a:accent2>
        <a:srgbClr val="BC7C80"/>
      </a:accent2>
      <a:accent3>
        <a:srgbClr val="C29C87"/>
      </a:accent3>
      <a:accent4>
        <a:srgbClr val="B1A375"/>
      </a:accent4>
      <a:accent5>
        <a:srgbClr val="9FA87C"/>
      </a:accent5>
      <a:accent6>
        <a:srgbClr val="89AC71"/>
      </a:accent6>
      <a:hlink>
        <a:srgbClr val="579074"/>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624CD844953C42828C05C7B0225935" ma:contentTypeVersion="17" ma:contentTypeDescription="Create a new document." ma:contentTypeScope="" ma:versionID="cb3d22f63e062fa4c96c7ecdc221c85c">
  <xsd:schema xmlns:xsd="http://www.w3.org/2001/XMLSchema" xmlns:xs="http://www.w3.org/2001/XMLSchema" xmlns:p="http://schemas.microsoft.com/office/2006/metadata/properties" xmlns:ns2="c7bafaa4-be02-4479-bbeb-ef79919bd2f3" xmlns:ns3="a8707008-1d8c-45bd-a9c0-5940b60c6eef" targetNamespace="http://schemas.microsoft.com/office/2006/metadata/properties" ma:root="true" ma:fieldsID="fde2506970e65e6c3d388e392c85d020" ns2:_="" ns3:_="">
    <xsd:import namespace="c7bafaa4-be02-4479-bbeb-ef79919bd2f3"/>
    <xsd:import namespace="a8707008-1d8c-45bd-a9c0-5940b60c6ee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afaa4-be02-4479-bbeb-ef79919bd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920bbd0-a590-49e9-a2eb-f0652b8ec80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707008-1d8c-45bd-a9c0-5940b60c6ee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c80a0-0fc3-4ceb-b5f5-bd5210581a09}" ma:internalName="TaxCatchAll" ma:showField="CatchAllData" ma:web="a8707008-1d8c-45bd-a9c0-5940b60c6ee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bafaa4-be02-4479-bbeb-ef79919bd2f3">
      <Terms xmlns="http://schemas.microsoft.com/office/infopath/2007/PartnerControls"/>
    </lcf76f155ced4ddcb4097134ff3c332f>
    <TaxCatchAll xmlns="a8707008-1d8c-45bd-a9c0-5940b60c6eef" xsi:nil="true"/>
  </documentManagement>
</p:properties>
</file>

<file path=customXml/itemProps1.xml><?xml version="1.0" encoding="utf-8"?>
<ds:datastoreItem xmlns:ds="http://schemas.openxmlformats.org/officeDocument/2006/customXml" ds:itemID="{CC3CE29A-26B4-406C-8E7C-2CBE496806BB}"/>
</file>

<file path=customXml/itemProps2.xml><?xml version="1.0" encoding="utf-8"?>
<ds:datastoreItem xmlns:ds="http://schemas.openxmlformats.org/officeDocument/2006/customXml" ds:itemID="{E3DB7901-8122-4371-B495-5AD09BE51962}"/>
</file>

<file path=customXml/itemProps3.xml><?xml version="1.0" encoding="utf-8"?>
<ds:datastoreItem xmlns:ds="http://schemas.openxmlformats.org/officeDocument/2006/customXml" ds:itemID="{8B88A628-6808-4861-B822-1AC016B15FFA}"/>
</file>

<file path=docProps/app.xml><?xml version="1.0" encoding="utf-8"?>
<Properties xmlns="http://schemas.openxmlformats.org/officeDocument/2006/extended-properties" xmlns:vt="http://schemas.openxmlformats.org/officeDocument/2006/docPropsVTypes">
  <TotalTime>125</TotalTime>
  <Words>516</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Neue Haas Grotesk Text Pro</vt:lpstr>
      <vt:lpstr>Twinkl Cursive Looped Thin</vt:lpstr>
      <vt:lpstr>Wingdings</vt:lpstr>
      <vt:lpstr>BjornVTI</vt:lpstr>
      <vt:lpstr>Welcome  to  Year  3/4 A</vt:lpstr>
      <vt:lpstr>PowerPoint Presentation</vt:lpstr>
      <vt:lpstr>Reading Fluency</vt:lpstr>
      <vt:lpstr>PowerPoint Presentation</vt:lpstr>
      <vt:lpstr>PowerPoint Presentation</vt:lpstr>
      <vt:lpstr>PowerPoint Presentation</vt:lpstr>
      <vt:lpstr>PowerPoint Presentation</vt:lpstr>
      <vt:lpstr>Memorising times tables makes it far quicker and easier for us to work out maths problems in our heads, Moving beyond using fingers to work out answers and quickly solve any multiplication questions</vt:lpstr>
      <vt:lpstr>PowerPoint Presentation</vt:lpstr>
      <vt:lpstr>PowerPoint Presentation</vt:lpstr>
      <vt:lpstr>PowerPoint Presentation</vt:lpstr>
      <vt:lpstr>PowerPoint Presentation</vt:lpstr>
      <vt:lpstr>Let’s play Bingo!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3/4 A</dc:title>
  <dc:creator>Kim Appleby</dc:creator>
  <cp:lastModifiedBy>Kim Appleby</cp:lastModifiedBy>
  <cp:revision>1</cp:revision>
  <dcterms:created xsi:type="dcterms:W3CDTF">2024-03-26T21:17:02Z</dcterms:created>
  <dcterms:modified xsi:type="dcterms:W3CDTF">2024-03-26T23:22:52Z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0x01010036624CD844953C42828C05C7B0225935</vt:lpwstr>
  </property>
</Properties>
</file>